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10.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11.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1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13.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1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2" r:id="rId5"/>
    <p:sldMasterId id="2147483825" r:id="rId6"/>
    <p:sldMasterId id="2147483882" r:id="rId7"/>
    <p:sldMasterId id="2147483925" r:id="rId8"/>
    <p:sldMasterId id="2147483968" r:id="rId9"/>
    <p:sldMasterId id="2147484011" r:id="rId10"/>
    <p:sldMasterId id="2147484054" r:id="rId11"/>
    <p:sldMasterId id="2147484068" r:id="rId12"/>
    <p:sldMasterId id="2147484112" r:id="rId13"/>
    <p:sldMasterId id="2147484198" r:id="rId14"/>
    <p:sldMasterId id="2147484241" r:id="rId15"/>
    <p:sldMasterId id="2147484285" r:id="rId16"/>
    <p:sldMasterId id="2147484328" r:id="rId17"/>
    <p:sldMasterId id="2147484371" r:id="rId18"/>
  </p:sldMasterIdLst>
  <p:notesMasterIdLst>
    <p:notesMasterId r:id="rId87"/>
  </p:notesMasterIdLst>
  <p:handoutMasterIdLst>
    <p:handoutMasterId r:id="rId88"/>
  </p:handoutMasterIdLst>
  <p:sldIdLst>
    <p:sldId id="4286" r:id="rId19"/>
    <p:sldId id="4289" r:id="rId20"/>
    <p:sldId id="4270" r:id="rId21"/>
    <p:sldId id="4481" r:id="rId22"/>
    <p:sldId id="4499" r:id="rId23"/>
    <p:sldId id="4482" r:id="rId24"/>
    <p:sldId id="4496" r:id="rId25"/>
    <p:sldId id="4500" r:id="rId26"/>
    <p:sldId id="4501" r:id="rId27"/>
    <p:sldId id="4502" r:id="rId28"/>
    <p:sldId id="4503" r:id="rId29"/>
    <p:sldId id="4504" r:id="rId30"/>
    <p:sldId id="4505" r:id="rId31"/>
    <p:sldId id="4444" r:id="rId32"/>
    <p:sldId id="4441" r:id="rId33"/>
    <p:sldId id="4457" r:id="rId34"/>
    <p:sldId id="4511" r:id="rId35"/>
    <p:sldId id="4486" r:id="rId36"/>
    <p:sldId id="4456" r:id="rId37"/>
    <p:sldId id="4494" r:id="rId38"/>
    <p:sldId id="4508" r:id="rId39"/>
    <p:sldId id="4440" r:id="rId40"/>
    <p:sldId id="4491" r:id="rId41"/>
    <p:sldId id="4492" r:id="rId42"/>
    <p:sldId id="4507" r:id="rId43"/>
    <p:sldId id="4460" r:id="rId44"/>
    <p:sldId id="4462" r:id="rId45"/>
    <p:sldId id="4495" r:id="rId46"/>
    <p:sldId id="4463" r:id="rId47"/>
    <p:sldId id="4273" r:id="rId48"/>
    <p:sldId id="4465" r:id="rId49"/>
    <p:sldId id="4464" r:id="rId50"/>
    <p:sldId id="4466" r:id="rId51"/>
    <p:sldId id="4467" r:id="rId52"/>
    <p:sldId id="4490" r:id="rId53"/>
    <p:sldId id="4470" r:id="rId54"/>
    <p:sldId id="4471" r:id="rId55"/>
    <p:sldId id="4472" r:id="rId56"/>
    <p:sldId id="4473" r:id="rId57"/>
    <p:sldId id="4474" r:id="rId58"/>
    <p:sldId id="4478" r:id="rId59"/>
    <p:sldId id="4480" r:id="rId60"/>
    <p:sldId id="4439" r:id="rId61"/>
    <p:sldId id="4506" r:id="rId62"/>
    <p:sldId id="4513" r:id="rId63"/>
    <p:sldId id="4516" r:id="rId64"/>
    <p:sldId id="4515" r:id="rId65"/>
    <p:sldId id="4517" r:id="rId66"/>
    <p:sldId id="4518" r:id="rId67"/>
    <p:sldId id="589" r:id="rId68"/>
    <p:sldId id="590" r:id="rId69"/>
    <p:sldId id="4512" r:id="rId70"/>
    <p:sldId id="593" r:id="rId71"/>
    <p:sldId id="4483" r:id="rId72"/>
    <p:sldId id="4514" r:id="rId73"/>
    <p:sldId id="4485" r:id="rId74"/>
    <p:sldId id="4276" r:id="rId75"/>
    <p:sldId id="4509" r:id="rId76"/>
    <p:sldId id="639" r:id="rId77"/>
    <p:sldId id="648" r:id="rId78"/>
    <p:sldId id="276" r:id="rId79"/>
    <p:sldId id="645" r:id="rId80"/>
    <p:sldId id="646" r:id="rId81"/>
    <p:sldId id="647" r:id="rId82"/>
    <p:sldId id="283" r:id="rId83"/>
    <p:sldId id="643" r:id="rId84"/>
    <p:sldId id="262" r:id="rId85"/>
    <p:sldId id="438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67F7AF-DD60-ECDA-EDCD-D37545CDAE02}" name="Sanja Ivandic" initials="SI" userId="5aeb1d9e921380a1"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san habes" initials="hh" lastIdx="1" clrIdx="0">
    <p:extLst>
      <p:ext uri="{19B8F6BF-5375-455C-9EA6-DF929625EA0E}">
        <p15:presenceInfo xmlns:p15="http://schemas.microsoft.com/office/powerpoint/2012/main" userId="7eca8c8f952415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8A3"/>
    <a:srgbClr val="7F7F7F"/>
    <a:srgbClr val="92D050"/>
    <a:srgbClr val="1BA19A"/>
    <a:srgbClr val="28AF95"/>
    <a:srgbClr val="6D6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0" autoAdjust="0"/>
    <p:restoredTop sz="94660"/>
  </p:normalViewPr>
  <p:slideViewPr>
    <p:cSldViewPr snapToGrid="0">
      <p:cViewPr varScale="1">
        <p:scale>
          <a:sx n="128" d="100"/>
          <a:sy n="128" d="100"/>
        </p:scale>
        <p:origin x="912"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commentAuthors" Target="commen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notesMaster" Target="notesMasters/notesMaster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3F378C-9F81-4D28-A19D-55B41F040517}" type="datetimeFigureOut">
              <a:rPr lang="en-US" smtClean="0"/>
              <a:t>6/30/22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E6951-14FC-4DA6-AFAA-01EFE206C731}" type="slidenum">
              <a:rPr lang="en-US" smtClean="0"/>
              <a:t>‹#›</a:t>
            </a:fld>
            <a:endParaRPr lang="en-US"/>
          </a:p>
        </p:txBody>
      </p:sp>
    </p:spTree>
    <p:extLst>
      <p:ext uri="{BB962C8B-B14F-4D97-AF65-F5344CB8AC3E}">
        <p14:creationId xmlns:p14="http://schemas.microsoft.com/office/powerpoint/2010/main" val="1687310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6A616-95E2-48CD-A8A9-64B32649CED2}" type="datetimeFigureOut">
              <a:rPr lang="en-US" smtClean="0"/>
              <a:t>6/30/22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1The nature of socio-psychological barriers to peaceful conflict resolution and ways to overcome them, Daniel Bar-Tal &amp; Eran Halperin, conflict &amp; communication online, Vol. 12, No. 2, 2013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8A739-3C27-4271-BCDB-FF30AA2E0297}" type="slidenum">
              <a:rPr lang="en-US" smtClean="0"/>
              <a:t>‹#›</a:t>
            </a:fld>
            <a:endParaRPr lang="en-US"/>
          </a:p>
        </p:txBody>
      </p:sp>
    </p:spTree>
    <p:extLst>
      <p:ext uri="{BB962C8B-B14F-4D97-AF65-F5344CB8AC3E}">
        <p14:creationId xmlns:p14="http://schemas.microsoft.com/office/powerpoint/2010/main" val="27674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4.emf"/></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4.emf"/></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 Id="rId4" Type="http://schemas.openxmlformats.org/officeDocument/2006/relationships/image" Target="../media/image4.emf"/></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16873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479096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780961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925714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44826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56600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055370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126429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725630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003315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32084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0787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1019614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076692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72746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6396997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997360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943805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278681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61519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526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6105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43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pPr algn="l"/>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691997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6558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114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4333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666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6881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1873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490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3352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1494064" y="1845129"/>
            <a:ext cx="9380765" cy="4078788"/>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775737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709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pPr algn="l"/>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393866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480001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535686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19471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766233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687100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7666734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196990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64666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58058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5159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770660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57756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438316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733818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63824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559305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075954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46117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404245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2556109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6639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Oval 26">
            <a:extLst>
              <a:ext uri="{FF2B5EF4-FFF2-40B4-BE49-F238E27FC236}">
                <a16:creationId xmlns:a16="http://schemas.microsoft.com/office/drawing/2014/main" id="{6D3C6F91-1F93-494D-172B-20F1F65F0473}"/>
              </a:ext>
            </a:extLst>
          </p:cNvPr>
          <p:cNvSpPr/>
          <p:nvPr userDrawn="1"/>
        </p:nvSpPr>
        <p:spPr>
          <a:xfrm>
            <a:off x="6346731" y="23318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36455FE-A661-9581-3B35-84257B7777C4}"/>
              </a:ext>
            </a:extLst>
          </p:cNvPr>
          <p:cNvCxnSpPr>
            <a:cxnSpLocks/>
          </p:cNvCxnSpPr>
          <p:nvPr userDrawn="1"/>
        </p:nvCxnSpPr>
        <p:spPr>
          <a:xfrm>
            <a:off x="5755014" y="62315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0355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3439232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5700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14013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292995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746240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032750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28993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62774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4396493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23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610" baseline="0" dirty="0">
                <a:solidFill>
                  <a:srgbClr val="003841"/>
                </a:solidFill>
                <a:latin typeface="+mj-lt"/>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215173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5338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2224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56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7015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2359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352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2965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2454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2214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011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150007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57057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966981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823171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576009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26582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94632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542679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0327818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947346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5826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535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41498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221965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1842567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482944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403562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453134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669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428706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714682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41490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3148719" y="2653341"/>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911337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8125935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196050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196521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290192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750155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969037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6824703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994723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1922159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51003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62370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863391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9786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245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8362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35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1686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561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415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1951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6921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052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baseline="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a:t>Heading</a:t>
            </a:r>
          </a:p>
        </p:txBody>
      </p:sp>
    </p:spTree>
    <p:extLst>
      <p:ext uri="{BB962C8B-B14F-4D97-AF65-F5344CB8AC3E}">
        <p14:creationId xmlns:p14="http://schemas.microsoft.com/office/powerpoint/2010/main" val="25158485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6448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0D06C5BC-7DA1-284B-92AA-35E0A7B11036}"/>
              </a:ext>
            </a:extLst>
          </p:cNvPr>
          <p:cNvSpPr/>
          <p:nvPr userDrawn="1"/>
        </p:nvSpPr>
        <p:spPr>
          <a:xfrm>
            <a:off x="5415355" y="223839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185376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515078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3414718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006707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005882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395303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173759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3169123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0094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30737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361375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558072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05352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190564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036454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0901135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71505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094053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620733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58654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8677370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75105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2294174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00578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412304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213784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1"/>
            <a:ext cx="11911693" cy="943935"/>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30662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862776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584343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661292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902329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0099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480203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5302562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6047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8068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0878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3273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784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0943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8505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387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4528928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9221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6669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2259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60666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856673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77967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1718670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46572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934473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02958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6426871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561537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5216431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526487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432650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343961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973401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31754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8432216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937397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14900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229511"/>
          </a:xfrm>
          <a:prstGeom prst="rect">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314712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76082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010315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003315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82971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06118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783013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8950298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231110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465491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745904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4355996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739840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0925918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7092094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231816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B061-FE50-4E73-BACA-9FD4A054E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9EB742-93D9-4DBD-9FB2-2CED84DE5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3A2CAF-9C98-40D1-B057-30681BF1B76F}"/>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9324FE-47A9-4EDD-9849-4C71D38CE9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94BDE7-BE58-4914-8686-8F14A3D4F62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077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75F5-87C9-47DC-9D02-496B82572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6E38A-DDBC-4AEF-9815-005955652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57B2D-CEE1-4D5B-B5C6-14EA99BF7AA2}"/>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104A90-EF59-4A1A-A507-321A2F1877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CA8F06-BA6E-4A20-935E-7D7074A6B5C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6021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4BA2-CF97-4B7F-AB03-F1CD19A11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E4D1D-F759-4889-9A90-D750E8246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3CD1B-057D-4341-B4FF-7136347C4038}"/>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A68A3D-BD55-4428-BE2A-6E217D2A14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27B633C-7DBB-4E5C-BFEF-49A770AA5EE7}"/>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9870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50E8-B763-4304-BF00-BDBB836CF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54965-651D-4AA0-9614-ED38574B9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A08DC-246F-4FFA-8761-EE8C093A2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427F5F-8E68-4423-A8F5-BDB7BF6C6B8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863688-DDC0-4E1F-84F2-F0CA4A5D52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4B3B09A-3F70-4164-B8DF-42146B129EE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6180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1A7F-2D78-4298-A6BC-3D528EDE9A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C6B25-6C11-4617-A164-30FBBC779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4EFE4-CC14-43D6-B01A-155F0EC3E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197FB-466D-4B57-85D7-B14B3295D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0767B-626B-4A25-9AF3-25DE34D460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4BD39-81F2-4B5D-9354-8EC5756BC00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4BBF7A5-24B0-4B3D-85CE-325191EB63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7988F0F-E91A-4538-9279-777739AF6521}"/>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042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479D-20D7-4EE3-8AE4-B6074B7360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4A324-C643-4F05-8D4C-B331878B37F9}"/>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29CE6D7-EAD3-4122-A296-57D57E3C294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06E7A8B-35B2-4824-8C22-E997291BADF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019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8618213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55FE35-2962-464C-91F3-13FA94CB621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822C3F3-3F0D-44DA-8CA4-664A3C1663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6FB141-E0C4-4E0F-9075-2509ADE30FD4}"/>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6886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7B36-DCFD-40F9-A303-410738FF2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24072-33F9-4EDE-B37D-7B40B44CF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121FDD-63A8-48CD-8EB4-20877B81B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B69AB-749F-435C-B977-D9FC8483B8A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FB9FB29-CDE2-47D7-8019-B809FB8BED0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82FAE1C-FB65-407C-A51A-915C558B08A5}"/>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1367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E9B-8D8A-4C41-BE55-947FCBD98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0231F-4839-40C2-8BC0-12EDDBEC6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C08449-82E9-4A84-B9A9-12D120230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B286B-BD17-40EC-95F6-5B8659B5DF76}"/>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210DFF9-FC9C-4929-A57A-A3A9DB8052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4109C0-54DD-454B-935F-BB21642D1EEC}"/>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9353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737A-5071-45C4-B64D-55F3B2B44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C54164-95A3-47D4-BDD6-D4C3C070C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A21C8-AC71-4327-9332-83FF6F79E39B}"/>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EA85CC-0824-45D3-A81E-D47610A9B1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7AF704-C9D4-4F4C-A4FA-21D062D68149}"/>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948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8B551-A886-4A4A-A9DC-4EEED3135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64BE9A-6B07-4EAD-94C7-C8FF7986B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9DACB-C2DE-4544-A6CE-7ED134DA90D7}"/>
              </a:ext>
            </a:extLst>
          </p:cNvPr>
          <p:cNvSpPr>
            <a:spLocks noGrp="1"/>
          </p:cNvSpPr>
          <p:nvPr>
            <p:ph type="dt" sz="half" idx="10"/>
          </p:nvPr>
        </p:nvSpPr>
        <p:spPr/>
        <p:txBody>
          <a:body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E3FF32-5B12-48A8-90BD-4FC0528749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63350F-FB91-46BD-9046-643347F1EDA3}"/>
              </a:ext>
            </a:extLst>
          </p:cNvPr>
          <p:cNvSpPr>
            <a:spLocks noGrp="1"/>
          </p:cNvSpPr>
          <p:nvPr>
            <p:ph type="sldNum" sz="quarter" idx="12"/>
          </p:nvPr>
        </p:nvSpPr>
        <p:spPr/>
        <p:txBody>
          <a:body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6890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464195" y="140957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6664751" y="2714919"/>
            <a:ext cx="5527249" cy="2070353"/>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430345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0202601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0765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1183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572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459385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7783452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8126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320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2672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3733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3283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1900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96772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980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792555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11111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2728666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084517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3459569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959909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468845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623972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0041114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36857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77817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905421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64582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649098" y="1342899"/>
            <a:ext cx="2287923" cy="2282489"/>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104547" y="2144026"/>
            <a:ext cx="2346192" cy="2351542"/>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7108966" y="2382581"/>
            <a:ext cx="2413261" cy="2364909"/>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773970" y="3545429"/>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264122" y="156194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741885" y="214884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767739" y="3668757"/>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274366" y="165890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787754" y="222666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0043133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6765127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630803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7281810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186506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793584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493630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522427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334588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5300601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40260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pPr algn="l"/>
            <a:r>
              <a:rPr lang="en-US" sz="1100" kern="1600" spc="300" baseline="0" dirty="0">
                <a:solidFill>
                  <a:srgbClr val="08313F"/>
                </a:solidFill>
                <a:latin typeface="+mj-lt"/>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0842322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57061519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155140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2476149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850121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291079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107549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8305518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37162324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67423018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36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338603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774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59901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1851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9556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2936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1623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3288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1708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2563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18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711288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841212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107973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598758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298621" y="2490107"/>
            <a:ext cx="48315" cy="4337729"/>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21410" y="1335685"/>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4388131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821266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4739091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043352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3113702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86006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3381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3733916" y="1537216"/>
            <a:ext cx="4743146" cy="4284137"/>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4337942" y="3205190"/>
            <a:ext cx="3721976" cy="2017259"/>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47129" y="2581573"/>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407386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887612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1160122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83331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250198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4670061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1558804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7885861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10619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939300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06553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302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7594998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102099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4547538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63483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4635079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4119730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userDrawn="1"/>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9809897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19777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4037462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167137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8983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2083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0827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6083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689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64471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9233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1162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57186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0721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648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5423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17688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896567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080028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340416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298621" y="2490107"/>
            <a:ext cx="48315" cy="4337729"/>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21410" y="1335685"/>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5953805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8380656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1529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677208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3483104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4824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905654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8155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225097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1268627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2224774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56920018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443919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06386733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875932"/>
            <a:ext cx="6113604" cy="1156975"/>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870727"/>
            <a:ext cx="6113604" cy="1162180"/>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741190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133042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386674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62575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0739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01102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693017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09847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940684" y="1066857"/>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940684" y="4185357"/>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46092" y="114987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605108" y="4283864"/>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67689" y="624067"/>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4871" y="52551"/>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3236609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505236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9673544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7310555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56242921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userDrawn="1"/>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3888314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482634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57684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26228038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9229943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5835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0116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0189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5678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46415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1204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36332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038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39811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9909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158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1108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3591149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3099630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5390687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298621" y="2490107"/>
            <a:ext cx="48315" cy="4337729"/>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21410" y="1335685"/>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88861752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3869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762654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28069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5621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346031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496825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1288222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7588059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2492436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8205101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6583244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9757542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875932"/>
            <a:ext cx="6113604" cy="1156975"/>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870727"/>
            <a:ext cx="6113604" cy="1162180"/>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937498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66677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8156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355225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3023464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269012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6984825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299954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940684" y="1066857"/>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940684" y="4185357"/>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46092" y="114987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605108" y="4283864"/>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67689" y="624067"/>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4871" y="52551"/>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96788781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6227142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66656352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0585342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10704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123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userDrawn="1"/>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05612074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01522996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3261521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4976762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0224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0612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80016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44367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187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16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15895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76831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2986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26432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43813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2651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783464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9381086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34036538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4748491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1452908"/>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34903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1542471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22638794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9321581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245314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348638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977387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7874936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93319330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3987653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5632737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928887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1969107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5227300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1715683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9928461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53862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6078268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8705932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20332692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2673420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877719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1756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630933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63332646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4436082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8438718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01786413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20590699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0323892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6532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78847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6369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18187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495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7546890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3522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9562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34851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00637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43267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30784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4583687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87359184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199208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55763470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698664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18064698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0483898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72141129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74919775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42878096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5862403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26647253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5958640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798580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6704987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96383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3024390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420371044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317917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93002588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5657221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04598915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9453062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6677624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918621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99666537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58653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32186627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7263106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3387877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2004540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85779821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8809159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72123278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409593023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93252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02841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967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56194498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30329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12815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37551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0301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40723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0896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88594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28931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9006429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15847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4385008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0953974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52255168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3278528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Quote slide - Green">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5519365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43621694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00947224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92705521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0708934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2619263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72846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490054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078155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36226822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57274720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65158258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8422566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2" name="TextBox 31">
            <a:extLst>
              <a:ext uri="{FF2B5EF4-FFF2-40B4-BE49-F238E27FC236}">
                <a16:creationId xmlns:a16="http://schemas.microsoft.com/office/drawing/2014/main" id="{ADAA5A98-DDDC-A343-8E05-1576FA0BC2E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4" name="Rectangle 33">
            <a:extLst>
              <a:ext uri="{FF2B5EF4-FFF2-40B4-BE49-F238E27FC236}">
                <a16:creationId xmlns:a16="http://schemas.microsoft.com/office/drawing/2014/main" id="{48BFF227-8CDE-7245-99E7-DA040891FAC2}"/>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8996648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02690245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6068633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4749538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4176771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4389563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63479761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1846042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9374920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97556126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9712605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80706620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08724012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81010938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810000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738425" y="3186"/>
            <a:ext cx="6113637"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987487" y="1419861"/>
            <a:ext cx="5622464" cy="533472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010710" y="11657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987487" y="405005"/>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172290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706305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4" name="TextBox 13">
            <a:extLst>
              <a:ext uri="{FF2B5EF4-FFF2-40B4-BE49-F238E27FC236}">
                <a16:creationId xmlns:a16="http://schemas.microsoft.com/office/drawing/2014/main" id="{A862BC62-5A59-434C-94C9-A0321E45ADA9}"/>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F0CE46C9-7CF5-AC49-81D3-87EA00B1EF7D}"/>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34565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96863" y="0"/>
            <a:ext cx="4739368" cy="6932300"/>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AAE09A10-520B-2742-962C-FBBAFB7F73D3}"/>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Box 23">
            <a:extLst>
              <a:ext uri="{FF2B5EF4-FFF2-40B4-BE49-F238E27FC236}">
                <a16:creationId xmlns:a16="http://schemas.microsoft.com/office/drawing/2014/main" id="{14DAC745-3799-644F-B869-63BC8858711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pic>
        <p:nvPicPr>
          <p:cNvPr id="26" name="Picture 25" descr="Logo&#10;&#10;Description automatically generated">
            <a:extLst>
              <a:ext uri="{FF2B5EF4-FFF2-40B4-BE49-F238E27FC236}">
                <a16:creationId xmlns:a16="http://schemas.microsoft.com/office/drawing/2014/main" id="{83C30E9D-06D7-7B41-848A-77274E413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153" y="529155"/>
            <a:ext cx="4351633" cy="863553"/>
          </a:xfrm>
          <a:prstGeom prst="rect">
            <a:avLst/>
          </a:prstGeom>
        </p:spPr>
      </p:pic>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2298163" y="133135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2298163" y="521776"/>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01474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60823"/>
            <a:ext cx="12192000" cy="511971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a typeface="Calibri" panose="020F0502020204030204" pitchFamily="34" charset="0"/>
                <a:cs typeface="Times New Roman" panose="02020603050405020304" pitchFamily="18" charset="0"/>
              </a:rPr>
              <a:t> </a:t>
            </a:r>
            <a:endParaRPr lang="en-IE" sz="1000" dirty="0">
              <a:solidFill>
                <a:srgbClr val="7F7F7F"/>
              </a:solidFill>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98562" y="2329610"/>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98562" y="1711087"/>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Logo&#10;&#10;Description automatically generated">
            <a:extLst>
              <a:ext uri="{FF2B5EF4-FFF2-40B4-BE49-F238E27FC236}">
                <a16:creationId xmlns:a16="http://schemas.microsoft.com/office/drawing/2014/main" id="{E201ABE5-6E0B-8E42-8271-7CD9DA96C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1445" y="5413664"/>
            <a:ext cx="4975768" cy="987409"/>
          </a:xfrm>
          <a:prstGeom prst="rect">
            <a:avLst/>
          </a:prstGeom>
        </p:spPr>
      </p:pic>
      <p:pic>
        <p:nvPicPr>
          <p:cNvPr id="3" name="Picture 2" descr="Icon&#10;&#10;Description automatically generated with low confidence">
            <a:extLst>
              <a:ext uri="{FF2B5EF4-FFF2-40B4-BE49-F238E27FC236}">
                <a16:creationId xmlns:a16="http://schemas.microsoft.com/office/drawing/2014/main" id="{BCC1C071-0DAE-0844-AE69-3FD6FB58CC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91700"/>
          <a:stretch/>
        </p:blipFill>
        <p:spPr>
          <a:xfrm>
            <a:off x="0" y="-60823"/>
            <a:ext cx="7089569" cy="5474487"/>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13315" y="575028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09724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sp>
        <p:nvSpPr>
          <p:cNvPr id="50" name="Picture Placeholder 49">
            <a:extLst>
              <a:ext uri="{FF2B5EF4-FFF2-40B4-BE49-F238E27FC236}">
                <a16:creationId xmlns:a16="http://schemas.microsoft.com/office/drawing/2014/main" id="{9C90B270-106D-4F46-915D-DD932CDE6DA2}"/>
              </a:ext>
            </a:extLst>
          </p:cNvPr>
          <p:cNvSpPr>
            <a:spLocks noGrp="1"/>
          </p:cNvSpPr>
          <p:nvPr userDrawn="1">
            <p:ph type="pic" sz="quarter" idx="17"/>
          </p:nvPr>
        </p:nvSpPr>
        <p:spPr>
          <a:xfrm>
            <a:off x="2" y="2138363"/>
            <a:ext cx="12191999" cy="3387725"/>
          </a:xfrm>
          <a:custGeom>
            <a:avLst/>
            <a:gdLst>
              <a:gd name="connsiteX0" fmla="*/ 0 w 12191999"/>
              <a:gd name="connsiteY0" fmla="*/ 0 h 3387725"/>
              <a:gd name="connsiteX1" fmla="*/ 10769601 w 12191999"/>
              <a:gd name="connsiteY1" fmla="*/ 0 h 3387725"/>
              <a:gd name="connsiteX2" fmla="*/ 10769601 w 12191999"/>
              <a:gd name="connsiteY2" fmla="*/ 793096 h 3387725"/>
              <a:gd name="connsiteX3" fmla="*/ 12191999 w 12191999"/>
              <a:gd name="connsiteY3" fmla="*/ 793096 h 3387725"/>
              <a:gd name="connsiteX4" fmla="*/ 12191999 w 12191999"/>
              <a:gd name="connsiteY4" fmla="*/ 1128782 h 3387725"/>
              <a:gd name="connsiteX5" fmla="*/ 10769601 w 12191999"/>
              <a:gd name="connsiteY5" fmla="*/ 1128782 h 3387725"/>
              <a:gd name="connsiteX6" fmla="*/ 10769601 w 12191999"/>
              <a:gd name="connsiteY6" fmla="*/ 2541306 h 3387725"/>
              <a:gd name="connsiteX7" fmla="*/ 12191999 w 12191999"/>
              <a:gd name="connsiteY7" fmla="*/ 2541306 h 3387725"/>
              <a:gd name="connsiteX8" fmla="*/ 12191999 w 12191999"/>
              <a:gd name="connsiteY8" fmla="*/ 3387725 h 3387725"/>
              <a:gd name="connsiteX9" fmla="*/ 1422400 w 12191999"/>
              <a:gd name="connsiteY9" fmla="*/ 3387725 h 3387725"/>
              <a:gd name="connsiteX10" fmla="*/ 1422400 w 12191999"/>
              <a:gd name="connsiteY10" fmla="*/ 577943 h 3387725"/>
              <a:gd name="connsiteX11" fmla="*/ 0 w 12191999"/>
              <a:gd name="connsiteY11" fmla="*/ 577943 h 33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387725">
                <a:moveTo>
                  <a:pt x="0" y="0"/>
                </a:moveTo>
                <a:lnTo>
                  <a:pt x="10769601" y="0"/>
                </a:lnTo>
                <a:lnTo>
                  <a:pt x="10769601" y="793096"/>
                </a:lnTo>
                <a:lnTo>
                  <a:pt x="12191999" y="793096"/>
                </a:lnTo>
                <a:lnTo>
                  <a:pt x="12191999" y="1128782"/>
                </a:lnTo>
                <a:lnTo>
                  <a:pt x="10769601" y="1128782"/>
                </a:lnTo>
                <a:lnTo>
                  <a:pt x="10769601" y="2541306"/>
                </a:lnTo>
                <a:lnTo>
                  <a:pt x="12191999" y="2541306"/>
                </a:lnTo>
                <a:lnTo>
                  <a:pt x="12191999" y="3387725"/>
                </a:lnTo>
                <a:lnTo>
                  <a:pt x="1422400" y="3387725"/>
                </a:lnTo>
                <a:lnTo>
                  <a:pt x="1422400" y="577943"/>
                </a:lnTo>
                <a:lnTo>
                  <a:pt x="0" y="577943"/>
                </a:lnTo>
                <a:close/>
              </a:path>
            </a:pathLst>
          </a:custGeom>
        </p:spPr>
        <p:txBody>
          <a:bodyPr wrap="square">
            <a:noAutofit/>
          </a:bodyPr>
          <a:lstStyle/>
          <a:p>
            <a:endParaRPr lang="en-US"/>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746" r="9500"/>
          <a:stretch/>
        </p:blipFill>
        <p:spPr>
          <a:xfrm>
            <a:off x="10333703" y="6381135"/>
            <a:ext cx="1779639" cy="431333"/>
          </a:xfrm>
          <a:prstGeom prst="rect">
            <a:avLst/>
          </a:prstGeom>
        </p:spPr>
      </p:pic>
      <p:sp>
        <p:nvSpPr>
          <p:cNvPr id="25" name="Text Placeholder 23">
            <a:extLst>
              <a:ext uri="{FF2B5EF4-FFF2-40B4-BE49-F238E27FC236}">
                <a16:creationId xmlns:a16="http://schemas.microsoft.com/office/drawing/2014/main" id="{6C4974ED-581C-0040-84AA-E1AD4A9EF8BB}"/>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POWERPOINT</a:t>
            </a:r>
          </a:p>
        </p:txBody>
      </p:sp>
      <p:sp>
        <p:nvSpPr>
          <p:cNvPr id="26" name="Text Placeholder 23">
            <a:extLst>
              <a:ext uri="{FF2B5EF4-FFF2-40B4-BE49-F238E27FC236}">
                <a16:creationId xmlns:a16="http://schemas.microsoft.com/office/drawing/2014/main" id="{65B91323-87B1-C540-B4E2-E06289C6A769}"/>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Cover Design2</a:t>
            </a:r>
          </a:p>
        </p:txBody>
      </p:sp>
      <p:pic>
        <p:nvPicPr>
          <p:cNvPr id="40" name="Picture 39" descr="Logo&#10;&#10;Description automatically generated">
            <a:extLst>
              <a:ext uri="{FF2B5EF4-FFF2-40B4-BE49-F238E27FC236}">
                <a16:creationId xmlns:a16="http://schemas.microsoft.com/office/drawing/2014/main" id="{5EBB9E3C-4176-B642-BC27-E33000776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914" y="1229033"/>
            <a:ext cx="3298137" cy="654494"/>
          </a:xfrm>
          <a:prstGeom prst="rect">
            <a:avLst/>
          </a:prstGeom>
        </p:spPr>
      </p:pic>
      <p:sp>
        <p:nvSpPr>
          <p:cNvPr id="51" name="Rectangle 50">
            <a:extLst>
              <a:ext uri="{FF2B5EF4-FFF2-40B4-BE49-F238E27FC236}">
                <a16:creationId xmlns:a16="http://schemas.microsoft.com/office/drawing/2014/main" id="{739C024E-54AF-A645-849B-FBEF03A409E8}"/>
              </a:ext>
            </a:extLst>
          </p:cNvPr>
          <p:cNvSpPr/>
          <p:nvPr userDrawn="1"/>
        </p:nvSpPr>
        <p:spPr>
          <a:xfrm>
            <a:off x="0" y="2716306"/>
            <a:ext cx="1422400" cy="4141694"/>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30545B11-B0EB-1B4D-A4A1-FEBDC4829721}"/>
              </a:ext>
            </a:extLst>
          </p:cNvPr>
          <p:cNvSpPr/>
          <p:nvPr userDrawn="1"/>
        </p:nvSpPr>
        <p:spPr>
          <a:xfrm>
            <a:off x="10769602" y="0"/>
            <a:ext cx="1422400" cy="2931459"/>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6D22EDD-8B51-874F-8ADB-8487714C64A2}"/>
              </a:ext>
            </a:extLst>
          </p:cNvPr>
          <p:cNvSpPr/>
          <p:nvPr userDrawn="1"/>
        </p:nvSpPr>
        <p:spPr>
          <a:xfrm>
            <a:off x="10769602" y="3267145"/>
            <a:ext cx="1422400" cy="1412524"/>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39488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713950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C6A7F"/>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17242" y="1527963"/>
            <a:ext cx="4045290" cy="389036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id="{9D30D462-B88D-4645-A255-F2108DEBADF2}"/>
              </a:ext>
            </a:extLst>
          </p:cNvPr>
          <p:cNvSpPr/>
          <p:nvPr/>
        </p:nvSpPr>
        <p:spPr>
          <a:xfrm>
            <a:off x="2591581" y="1527963"/>
            <a:ext cx="4045290" cy="389036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id="{9030B4BB-AEAA-B74F-9C0C-375C2CEE4D88}"/>
              </a:ext>
            </a:extLst>
          </p:cNvPr>
          <p:cNvSpPr/>
          <p:nvPr/>
        </p:nvSpPr>
        <p:spPr>
          <a:xfrm>
            <a:off x="5235599" y="1527963"/>
            <a:ext cx="4045290" cy="389036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id="{29A6A2A1-61AE-EA42-82A0-137FB4195E3E}"/>
              </a:ext>
            </a:extLst>
          </p:cNvPr>
          <p:cNvSpPr/>
          <p:nvPr/>
        </p:nvSpPr>
        <p:spPr>
          <a:xfrm>
            <a:off x="7907904" y="1527963"/>
            <a:ext cx="4045290" cy="389036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id="{A9116FB9-51EC-4D4B-AECA-B8C5CE39EA90}"/>
              </a:ext>
            </a:extLst>
          </p:cNvPr>
          <p:cNvSpPr/>
          <p:nvPr/>
        </p:nvSpPr>
        <p:spPr>
          <a:xfrm>
            <a:off x="847975" y="1406823"/>
            <a:ext cx="1925642" cy="185189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id="{4DAB1F1D-D494-B64C-B788-EA224F69D000}"/>
              </a:ext>
            </a:extLst>
          </p:cNvPr>
          <p:cNvSpPr/>
          <p:nvPr/>
        </p:nvSpPr>
        <p:spPr>
          <a:xfrm>
            <a:off x="3322314" y="1406823"/>
            <a:ext cx="1925642" cy="1851894"/>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id="{EACA38CC-B881-B64C-986A-7396F7157B4A}"/>
              </a:ext>
            </a:extLst>
          </p:cNvPr>
          <p:cNvSpPr/>
          <p:nvPr userDrawn="1"/>
        </p:nvSpPr>
        <p:spPr>
          <a:xfrm>
            <a:off x="5966332" y="1406823"/>
            <a:ext cx="1925642" cy="1851894"/>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id="{1602613E-7EEE-C347-90CD-3FD01C4F925E}"/>
              </a:ext>
            </a:extLst>
          </p:cNvPr>
          <p:cNvSpPr/>
          <p:nvPr/>
        </p:nvSpPr>
        <p:spPr>
          <a:xfrm>
            <a:off x="8638637" y="1406823"/>
            <a:ext cx="1925642" cy="185189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id="{AE668048-3D1A-0944-9382-E43B157DF0C1}"/>
              </a:ext>
            </a:extLst>
          </p:cNvPr>
          <p:cNvSpPr/>
          <p:nvPr/>
        </p:nvSpPr>
        <p:spPr>
          <a:xfrm>
            <a:off x="1006570" y="1544251"/>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id="{3D1DD726-B492-8E44-9918-192EF5BA2D3D}"/>
              </a:ext>
            </a:extLst>
          </p:cNvPr>
          <p:cNvSpPr/>
          <p:nvPr/>
        </p:nvSpPr>
        <p:spPr>
          <a:xfrm>
            <a:off x="3469277" y="1609147"/>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id="{4626D483-2F4C-9149-AE75-A1DB204AF180}"/>
              </a:ext>
            </a:extLst>
          </p:cNvPr>
          <p:cNvSpPr/>
          <p:nvPr/>
        </p:nvSpPr>
        <p:spPr>
          <a:xfrm>
            <a:off x="6128432" y="1562714"/>
            <a:ext cx="1601442" cy="154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id="{5CC52548-81E9-E848-ACC2-147DFAA24991}"/>
              </a:ext>
            </a:extLst>
          </p:cNvPr>
          <p:cNvSpPr/>
          <p:nvPr/>
        </p:nvSpPr>
        <p:spPr>
          <a:xfrm>
            <a:off x="8800737" y="1562714"/>
            <a:ext cx="1601442" cy="1540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id="{615F96DE-6B77-E34D-972D-58623A9BC87D}"/>
              </a:ext>
            </a:extLst>
          </p:cNvPr>
          <p:cNvSpPr/>
          <p:nvPr/>
        </p:nvSpPr>
        <p:spPr>
          <a:xfrm>
            <a:off x="2217510" y="4860564"/>
            <a:ext cx="1335828" cy="1284670"/>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id="{94673B41-433E-E44D-900C-5050C967F29E}"/>
              </a:ext>
            </a:extLst>
          </p:cNvPr>
          <p:cNvSpPr/>
          <p:nvPr/>
        </p:nvSpPr>
        <p:spPr>
          <a:xfrm>
            <a:off x="4760117" y="4868963"/>
            <a:ext cx="1335828" cy="1284670"/>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id="{64773E4C-32A9-DB4E-BCDC-F968258A12B8}"/>
              </a:ext>
            </a:extLst>
          </p:cNvPr>
          <p:cNvSpPr/>
          <p:nvPr/>
        </p:nvSpPr>
        <p:spPr>
          <a:xfrm>
            <a:off x="7405867" y="4868963"/>
            <a:ext cx="1335828" cy="1284670"/>
          </a:xfrm>
          <a:prstGeom prst="ellipse">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id="{FF264980-2C35-3447-8873-1AA9114E2FDB}"/>
              </a:ext>
            </a:extLst>
          </p:cNvPr>
          <p:cNvSpPr/>
          <p:nvPr/>
        </p:nvSpPr>
        <p:spPr>
          <a:xfrm>
            <a:off x="10213355" y="4868963"/>
            <a:ext cx="1335828" cy="1284670"/>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285664" y="1938055"/>
            <a:ext cx="1055698" cy="1073020"/>
          </a:xfrm>
        </p:spPr>
        <p:txBody>
          <a:bodyPr/>
          <a:lstStyle>
            <a:lvl1pPr algn="ctr">
              <a:buNone/>
              <a:defRPr sz="48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3781384" y="1940651"/>
            <a:ext cx="1055698" cy="1073020"/>
          </a:xfrm>
        </p:spPr>
        <p:txBody>
          <a:bodyPr/>
          <a:lstStyle>
            <a:lvl1pPr algn="ctr">
              <a:buNone/>
              <a:defRPr sz="48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404021" y="1954009"/>
            <a:ext cx="1055698" cy="1073020"/>
          </a:xfrm>
        </p:spPr>
        <p:txBody>
          <a:bodyPr/>
          <a:lstStyle>
            <a:lvl1pPr algn="ctr">
              <a:buNone/>
              <a:defRPr sz="48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073609" y="2002703"/>
            <a:ext cx="1055698" cy="1073020"/>
          </a:xfrm>
        </p:spPr>
        <p:txBody>
          <a:bodyPr/>
          <a:lstStyle>
            <a:lvl1pPr algn="ctr">
              <a:buNone/>
              <a:defRPr sz="48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402413" y="28157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3326353" y="284041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581611" y="2844885"/>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89917" y="2826087"/>
            <a:ext cx="3178450" cy="175538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Box 49">
            <a:extLst>
              <a:ext uri="{FF2B5EF4-FFF2-40B4-BE49-F238E27FC236}">
                <a16:creationId xmlns:a16="http://schemas.microsoft.com/office/drawing/2014/main" id="{29D474F6-150F-834A-BB32-3AF67DA1998E}"/>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C6A7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51" name="Rectangle 50">
            <a:extLst>
              <a:ext uri="{FF2B5EF4-FFF2-40B4-BE49-F238E27FC236}">
                <a16:creationId xmlns:a16="http://schemas.microsoft.com/office/drawing/2014/main" id="{D060F3F6-4C3F-3C4B-932F-B7BD7FBD92A7}"/>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497330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1534831"/>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188A3"/>
          </a:solidFill>
          <a:ln w="9525" cap="flat">
            <a:noFill/>
            <a:bevel/>
            <a:headEnd/>
            <a:tailEnd/>
          </a:ln>
          <a:effectLst/>
        </p:spPr>
        <p:txBody>
          <a:bodyPr wrap="none" anchor="ctr"/>
          <a:lstStyle/>
          <a:p>
            <a:endParaRPr lang="en-US">
              <a:solidFill>
                <a:prstClr val="black"/>
              </a:solidFill>
            </a:endParaRPr>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1534831"/>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BA19A"/>
          </a:solidFill>
          <a:ln w="9525" cap="flat">
            <a:noFill/>
            <a:bevel/>
            <a:headEnd/>
            <a:tailEnd/>
          </a:ln>
          <a:effectLst/>
        </p:spPr>
        <p:txBody>
          <a:bodyPr wrap="none" anchor="ctr"/>
          <a:lstStyle/>
          <a:p>
            <a:endParaRPr lang="en-US">
              <a:solidFill>
                <a:prstClr val="black"/>
              </a:solidFill>
            </a:endParaRPr>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1534831"/>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28AF95"/>
          </a:solidFill>
          <a:ln w="9525" cap="flat">
            <a:noFill/>
            <a:bevel/>
            <a:headEnd/>
            <a:tailEnd/>
          </a:ln>
          <a:effectLst/>
        </p:spPr>
        <p:txBody>
          <a:bodyPr wrap="none" anchor="ctr"/>
          <a:lstStyle/>
          <a:p>
            <a:endParaRPr lang="en-US">
              <a:solidFill>
                <a:prstClr val="black"/>
              </a:solidFill>
            </a:endParaRPr>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1534831"/>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CBF4B"/>
          </a:solidFill>
          <a:ln w="9525" cap="flat">
            <a:noFill/>
            <a:bevel/>
            <a:headEnd/>
            <a:tailEnd/>
          </a:ln>
          <a:effectLst/>
        </p:spPr>
        <p:txBody>
          <a:bodyPr wrap="none" anchor="ctr"/>
          <a:lstStyle/>
          <a:p>
            <a:endParaRPr lang="en-US">
              <a:solidFill>
                <a:prstClr val="black"/>
              </a:solidFill>
            </a:endParaRPr>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1534831"/>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ED07E">
              <a:alpha val="80000"/>
            </a:srgbClr>
          </a:solidFill>
          <a:ln w="9525" cap="flat">
            <a:noFill/>
            <a:bevel/>
            <a:headEnd/>
            <a:tailEnd/>
          </a:ln>
          <a:effectLst/>
        </p:spPr>
        <p:txBody>
          <a:bodyPr wrap="none" anchor="ctr"/>
          <a:lstStyle/>
          <a:p>
            <a:endParaRPr lang="en-US">
              <a:solidFill>
                <a:prstClr val="black"/>
              </a:solidFill>
            </a:endParaRPr>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2777667"/>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2282993"/>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2771417"/>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2276743"/>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2762963"/>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2268289"/>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2756713"/>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2262039"/>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2745138"/>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2250464"/>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Rectangle 20">
            <a:extLst>
              <a:ext uri="{FF2B5EF4-FFF2-40B4-BE49-F238E27FC236}">
                <a16:creationId xmlns:a16="http://schemas.microsoft.com/office/drawing/2014/main" id="{6E0AA75E-BDA5-164B-BCEE-416AB7EB207E}"/>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Box 21">
            <a:extLst>
              <a:ext uri="{FF2B5EF4-FFF2-40B4-BE49-F238E27FC236}">
                <a16:creationId xmlns:a16="http://schemas.microsoft.com/office/drawing/2014/main" id="{E8F78608-E00E-EC4C-A889-2DB48630BF2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356712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04016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61547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8" name="TextBox 17">
            <a:extLst>
              <a:ext uri="{FF2B5EF4-FFF2-40B4-BE49-F238E27FC236}">
                <a16:creationId xmlns:a16="http://schemas.microsoft.com/office/drawing/2014/main" id="{FD08B2CC-4979-4848-AA8C-0A1B4B69F8C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853A056D-7DA8-CA43-BD26-DAFD3209780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386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179962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CBF4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957394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691100"/>
            <a:ext cx="10183945" cy="1475800"/>
            <a:chOff x="4009760" y="5382199"/>
            <a:chExt cx="20367890" cy="295159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009760" y="5382199"/>
              <a:ext cx="2887204" cy="2951599"/>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prstClr val="white"/>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8" name="TextBox 17">
            <a:extLst>
              <a:ext uri="{FF2B5EF4-FFF2-40B4-BE49-F238E27FC236}">
                <a16:creationId xmlns:a16="http://schemas.microsoft.com/office/drawing/2014/main" id="{0736D8C8-35B9-E44E-AAE8-C6E80ED2B0AD}"/>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9" name="Rectangle 18">
            <a:extLst>
              <a:ext uri="{FF2B5EF4-FFF2-40B4-BE49-F238E27FC236}">
                <a16:creationId xmlns:a16="http://schemas.microsoft.com/office/drawing/2014/main" id="{A81152B3-A02C-0A41-A45E-03342C78C7A9}"/>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623404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Rectangle 19">
            <a:extLst>
              <a:ext uri="{FF2B5EF4-FFF2-40B4-BE49-F238E27FC236}">
                <a16:creationId xmlns:a16="http://schemas.microsoft.com/office/drawing/2014/main" id="{34D2F298-F143-9740-AAB0-DC67FBF5DC8C}"/>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2F30AE37-8612-1542-9EF8-54C24BD4C33D}"/>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2909076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5D68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ED07E"/>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3745608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28805"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97190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630446"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671879"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8AF95"/>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189458"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236577"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396408"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44352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931352" y="488056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918655" y="4385889"/>
            <a:ext cx="2061046" cy="335052"/>
          </a:xfrm>
        </p:spPr>
        <p:txBody>
          <a:bodyPr/>
          <a:lstStyle>
            <a:lvl1pPr algn="ctr">
              <a:buNone/>
              <a:defRPr sz="2000" b="1" i="0" spc="0">
                <a:solidFill>
                  <a:srgbClr val="1188A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3672399" y="4874313"/>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59702" y="4379639"/>
            <a:ext cx="2061046" cy="335052"/>
          </a:xfrm>
        </p:spPr>
        <p:txBody>
          <a:bodyPr/>
          <a:lstStyle>
            <a:lvl1pPr algn="ctr">
              <a:buNone/>
              <a:defRPr sz="2000" b="1" i="0" spc="0">
                <a:solidFill>
                  <a:srgbClr val="1BA19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6373475" y="486585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60778" y="4371185"/>
            <a:ext cx="2061046" cy="335052"/>
          </a:xfrm>
        </p:spPr>
        <p:txBody>
          <a:bodyPr/>
          <a:lstStyle>
            <a:lvl1pPr algn="ctr">
              <a:buNone/>
              <a:defRPr sz="2000" b="1" i="0" spc="0">
                <a:solidFill>
                  <a:srgbClr val="28AF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9142804" y="4859609"/>
            <a:ext cx="2061046"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130107" y="4364935"/>
            <a:ext cx="2061046" cy="335052"/>
          </a:xfrm>
        </p:spPr>
        <p:txBody>
          <a:bodyPr/>
          <a:lstStyle>
            <a:lvl1pPr algn="ctr">
              <a:buNone/>
              <a:defRPr sz="2000" b="1" i="0" spc="0">
                <a:solidFill>
                  <a:srgbClr val="8CBF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6" name="Rectangle 25">
            <a:extLst>
              <a:ext uri="{FF2B5EF4-FFF2-40B4-BE49-F238E27FC236}">
                <a16:creationId xmlns:a16="http://schemas.microsoft.com/office/drawing/2014/main" id="{4C1E2E13-99E6-1D46-AE7D-C39F3176DF6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7" name="TextBox 26">
            <a:extLst>
              <a:ext uri="{FF2B5EF4-FFF2-40B4-BE49-F238E27FC236}">
                <a16:creationId xmlns:a16="http://schemas.microsoft.com/office/drawing/2014/main" id="{7A1273BD-7075-EA46-B6F8-94A6D91FB39F}"/>
              </a:ext>
            </a:extLst>
          </p:cNvPr>
          <p:cNvSpPr txBox="1"/>
          <p:nvPr userDrawn="1"/>
        </p:nvSpPr>
        <p:spPr>
          <a:xfrm>
            <a:off x="127250" y="6366961"/>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1598702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1494064" y="1845129"/>
            <a:ext cx="9380765" cy="4078788"/>
          </a:xfrm>
          <a:prstGeom prst="rect">
            <a:avLst/>
          </a:prstGeom>
          <a:solidFill>
            <a:srgbClr val="1BA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183504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669212" y="1000531"/>
            <a:ext cx="1382788" cy="1409198"/>
          </a:xfrm>
          <a:prstGeom prst="ellipse">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5024977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CE44-91B1-49DC-BFD2-BAD631101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1E603A-A31C-4763-88CC-1A561D59F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6F09E-E749-4E79-806D-15B9147D7F5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4C3C68-B0DC-4B52-9588-B4C5F57258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CA00D0-F532-4005-B7FB-30AE0AAF150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5498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27ED-08EB-4AA2-8039-4471467BD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1B5F5-1779-474A-9F41-063CB554D5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29AA8-AD84-4CD3-9D29-0CF65B38E19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95838D-7270-4750-8B53-8E3FA1AAF3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2CDA35-2515-4BB3-884E-B71D22FE6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105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2B66-7A91-46C6-92C8-7180C0C5E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B0D325-D854-4FF1-AFE5-4D92597C8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3E661-CC91-416A-A745-8E2A8D17ECA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D61AF3-3BAD-4599-B779-64E3DB59D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5B0AFF-07E0-4DAD-A29C-EDB2E6E3274F}"/>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9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2320212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2351-547A-41F8-AA93-DAC4C4EA5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C471-5C3E-4D19-9753-6E14BC73A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7C295-3405-4590-9F2C-4AF0CB1A2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9FC32-A399-44D5-91ED-8DDE0D59171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01A561D-13AD-4BC3-9E28-CF15C358B6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0558545-7F2F-45DA-9E04-D35F5EEDFCD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9972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14ED-05A5-4B12-A66F-DE7EFB37B3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6B6F6-BBEE-4168-AFC7-05823309C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1DC0B-A84E-4A8C-9F89-C46C0AAA0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200E8-3F05-4E98-A485-EBCD34E82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B2F77-C6C1-44EA-8820-9C87BBE12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6CD5F-1A39-4D83-B8DE-3FEF90708D99}"/>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1767F8-3142-46BC-AB5D-C9FA3599BCB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326B1A6-6294-4F21-877E-2E49DC7667E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845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50F0-14E6-4C87-969C-9B7082F77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29AA1-8D1C-4588-8CAC-6E8C84433970}"/>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0E7EC14-1376-4AB1-93F4-FD83729F84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3D5DB3-6D69-41AE-AC66-6975102FC890}"/>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213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14A76-CC39-4D8F-8A8F-AEA07A95388F}"/>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B0D7F0-03CD-4F5B-B7C1-567AB8E75EC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50DE8C2-11F7-4D40-9854-DA6C0F856C44}"/>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7740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AEB3-63FB-4ABC-BE19-8EAFC943E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21FDC-E12E-43B6-A61B-812C63BD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1D72E-0CC1-4BD7-AEDF-28D69C52A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EBE91-C3F4-40BB-BA4C-58C2C1083D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4752D7-D906-436C-BD79-7F675DD8A3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413694-5040-45A3-9219-E1FB03DECFE6}"/>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351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671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4363-A929-4E9A-921F-6EF78E632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9B3EC-B0FF-48E5-9F07-519B97688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2552-0453-43F2-9329-45EC61DF2040}"/>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743A40-4C46-4349-8464-EC12126732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802667-83E8-4DE9-AEC8-97C50D0D759B}"/>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5318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44B6E-D371-4F79-B559-B2C8D1933C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E2AEE-1FA6-4AD6-BFBC-F5C8821EC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F1F1-149A-4D2A-B710-20B65FB3139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0EBEF44-F339-4145-B138-958BB18D9B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0DFE507-41E3-4050-AA6E-8B9C407257CD}"/>
              </a:ext>
            </a:extLst>
          </p:cNvPr>
          <p:cNvSpPr>
            <a:spLocks noGrp="1"/>
          </p:cNvSpPr>
          <p:nvPr>
            <p:ph type="sldNum" sz="quarter" idx="12"/>
          </p:nvPr>
        </p:nvSpPr>
        <p:spPr/>
        <p:txBody>
          <a:body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320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19" name="Picture 18" descr="Icon&#10;&#10;Description automatically generated">
            <a:extLst>
              <a:ext uri="{FF2B5EF4-FFF2-40B4-BE49-F238E27FC236}">
                <a16:creationId xmlns:a16="http://schemas.microsoft.com/office/drawing/2014/main" id="{10DC2F06-5F2E-8245-82B0-075B40465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20" name="TextBox 19">
            <a:extLst>
              <a:ext uri="{FF2B5EF4-FFF2-40B4-BE49-F238E27FC236}">
                <a16:creationId xmlns:a16="http://schemas.microsoft.com/office/drawing/2014/main" id="{383E37E1-6A96-684C-BA8A-A42C3A7B7C50}"/>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2228977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1" name="TextBox 10">
            <a:extLst>
              <a:ext uri="{FF2B5EF4-FFF2-40B4-BE49-F238E27FC236}">
                <a16:creationId xmlns:a16="http://schemas.microsoft.com/office/drawing/2014/main" id="{929748EA-C0A8-F14F-B190-91F53E5FFAB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E844C1E4-5685-3A4E-A559-324CB47798BE}"/>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946743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EC97-D821-4335-9FF7-3C67C951B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F2508-BBFF-480A-AFA0-2B7A0E068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9EFEA-74AC-4426-AF85-D98D8DA29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629FC-AE3F-4FF9-B1F7-96A55C72B9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C11E56-6FDB-4B2B-B5BB-47A072032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2C49F-480A-4D98-896E-9C82077170A8}"/>
              </a:ext>
            </a:extLst>
          </p:cNvPr>
          <p:cNvSpPr>
            <a:spLocks noGrp="1"/>
          </p:cNvSpPr>
          <p:nvPr>
            <p:ph type="sldNum" sz="quarter" idx="12"/>
          </p:nvPr>
        </p:nvSpPr>
        <p:spPr/>
        <p:txBody>
          <a:bodyPr/>
          <a:lstStyle/>
          <a:p>
            <a:fld id="{172DE1F8-15A7-492D-87D6-8E5C6932B774}" type="slidenum">
              <a:rPr lang="en-US" smtClean="0"/>
              <a:t>‹#›</a:t>
            </a:fld>
            <a:endParaRPr lang="en-US"/>
          </a:p>
        </p:txBody>
      </p:sp>
    </p:spTree>
    <p:extLst>
      <p:ext uri="{BB962C8B-B14F-4D97-AF65-F5344CB8AC3E}">
        <p14:creationId xmlns:p14="http://schemas.microsoft.com/office/powerpoint/2010/main" val="3200406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188A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a:stCxn id="24" idx="2"/>
          </p:cNvCxnSpPr>
          <p:nvPr userDrawn="1"/>
        </p:nvCxnSpPr>
        <p:spPr>
          <a:xfrm flipH="1">
            <a:off x="5346936" y="1569629"/>
            <a:ext cx="13670" cy="5258207"/>
          </a:xfrm>
          <a:prstGeom prst="line">
            <a:avLst/>
          </a:prstGeom>
          <a:ln w="12700">
            <a:solidFill>
              <a:srgbClr val="28AF95"/>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6D6E6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5168746" y="1141689"/>
            <a:ext cx="383720" cy="423563"/>
          </a:xfrm>
          <a:prstGeom prst="ellipse">
            <a:avLst/>
          </a:prstGeom>
          <a:solidFill>
            <a:srgbClr val="11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33" name="Rectangle 32">
            <a:extLst>
              <a:ext uri="{FF2B5EF4-FFF2-40B4-BE49-F238E27FC236}">
                <a16:creationId xmlns:a16="http://schemas.microsoft.com/office/drawing/2014/main" id="{D61EA96D-CBBA-164C-B6A9-08FC40BAD1F5}"/>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Box 33">
            <a:extLst>
              <a:ext uri="{FF2B5EF4-FFF2-40B4-BE49-F238E27FC236}">
                <a16:creationId xmlns:a16="http://schemas.microsoft.com/office/drawing/2014/main" id="{D9B8F009-F456-474D-8AEB-A89D432DE398}"/>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32271923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643C4327-63B8-524C-A365-730E163C0C3B}"/>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17305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28A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Box 13">
            <a:extLst>
              <a:ext uri="{FF2B5EF4-FFF2-40B4-BE49-F238E27FC236}">
                <a16:creationId xmlns:a16="http://schemas.microsoft.com/office/drawing/2014/main" id="{8A289134-02EC-A240-9EEE-8EFCD9FB6E42}"/>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261360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188A3"/>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BA19A"/>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CBF4B"/>
          </a:solidFill>
          <a:ln cap="flat">
            <a:noFill/>
            <a:prstDash val="solid"/>
          </a:ln>
        </p:spPr>
        <p:txBody>
          <a:bodyPr vert="horz" wrap="none" lIns="90000" tIns="45000" rIns="90000" bIns="45000" anchor="ctr" anchorCtr="1" compatLnSpc="0"/>
          <a:lstStyle/>
          <a:p>
            <a:pPr hangingPunct="0"/>
            <a:endParaRPr lang="en-US" dirty="0">
              <a:solidFill>
                <a:prstClr val="black"/>
              </a:solidFill>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1188A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BA19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8CBF4B"/>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18" name="Rectangle 17">
            <a:extLst>
              <a:ext uri="{FF2B5EF4-FFF2-40B4-BE49-F238E27FC236}">
                <a16:creationId xmlns:a16="http://schemas.microsoft.com/office/drawing/2014/main" id="{DFDA3578-22C0-F242-8A92-BC35DC710088}"/>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9" name="TextBox 18">
            <a:extLst>
              <a:ext uri="{FF2B5EF4-FFF2-40B4-BE49-F238E27FC236}">
                <a16:creationId xmlns:a16="http://schemas.microsoft.com/office/drawing/2014/main" id="{D239D4DF-F916-8E4B-8BDF-169B917E8A1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Tree>
    <p:extLst>
      <p:ext uri="{BB962C8B-B14F-4D97-AF65-F5344CB8AC3E}">
        <p14:creationId xmlns:p14="http://schemas.microsoft.com/office/powerpoint/2010/main" val="8982307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solidFill>
                <a:prstClr val="black"/>
              </a:solidFill>
            </a:endParaRPr>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Box 10">
            <a:extLst>
              <a:ext uri="{FF2B5EF4-FFF2-40B4-BE49-F238E27FC236}">
                <a16:creationId xmlns:a16="http://schemas.microsoft.com/office/drawing/2014/main" id="{0C498D20-F272-6C4B-9750-0950D632CA51}"/>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4" name="Rectangle 13">
            <a:extLst>
              <a:ext uri="{FF2B5EF4-FFF2-40B4-BE49-F238E27FC236}">
                <a16:creationId xmlns:a16="http://schemas.microsoft.com/office/drawing/2014/main" id="{BBD57239-5828-B540-8237-86617E1D76B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0946612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prstClr val="white"/>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C6A7F"/>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9181B267-E1F8-1B41-B67E-37FFFE577389}"/>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B91A324-8B30-A940-95B5-F8962EEFE5FC}"/>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648743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307EF-A9F6-C245-9FFC-6B90094787FE}"/>
              </a:ext>
            </a:extLst>
          </p:cNvPr>
          <p:cNvSpPr/>
          <p:nvPr userDrawn="1"/>
        </p:nvSpPr>
        <p:spPr>
          <a:xfrm>
            <a:off x="241300" y="228600"/>
            <a:ext cx="11696700" cy="5695316"/>
          </a:xfrm>
          <a:prstGeom prst="rect">
            <a:avLst/>
          </a:prstGeom>
          <a:solidFill>
            <a:srgbClr val="1B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3">
            <a:extLst>
              <a:ext uri="{FF2B5EF4-FFF2-40B4-BE49-F238E27FC236}">
                <a16:creationId xmlns:a16="http://schemas.microsoft.com/office/drawing/2014/main" id="{81CC2CF4-3D74-1342-B102-040122CEDC27}"/>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4" name="Text Placeholder 23">
            <a:extLst>
              <a:ext uri="{FF2B5EF4-FFF2-40B4-BE49-F238E27FC236}">
                <a16:creationId xmlns:a16="http://schemas.microsoft.com/office/drawing/2014/main" id="{2F429012-D47B-B64E-8AF8-BA57CA77242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5" name="Rectangle 4">
            <a:extLst>
              <a:ext uri="{FF2B5EF4-FFF2-40B4-BE49-F238E27FC236}">
                <a16:creationId xmlns:a16="http://schemas.microsoft.com/office/drawing/2014/main" id="{282ED7C5-FFAE-834F-8F3A-BCF13F87526A}"/>
              </a:ext>
            </a:extLst>
          </p:cNvPr>
          <p:cNvSpPr/>
          <p:nvPr userDrawn="1"/>
        </p:nvSpPr>
        <p:spPr>
          <a:xfrm rot="5400000" flipV="1">
            <a:off x="1375154" y="1210306"/>
            <a:ext cx="1008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C2D9E6FA-4BF8-7846-B1D4-0E7D141B58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4379" y="0"/>
            <a:ext cx="4573621" cy="5830784"/>
          </a:xfrm>
          <a:prstGeom prst="rect">
            <a:avLst/>
          </a:prstGeom>
        </p:spPr>
      </p:pic>
      <p:sp>
        <p:nvSpPr>
          <p:cNvPr id="7" name="TextBox 6">
            <a:extLst>
              <a:ext uri="{FF2B5EF4-FFF2-40B4-BE49-F238E27FC236}">
                <a16:creationId xmlns:a16="http://schemas.microsoft.com/office/drawing/2014/main" id="{40C42B48-7BA4-D244-BEDC-1A195F5794A4}"/>
              </a:ext>
            </a:extLst>
          </p:cNvPr>
          <p:cNvSpPr txBox="1"/>
          <p:nvPr userDrawn="1"/>
        </p:nvSpPr>
        <p:spPr>
          <a:xfrm>
            <a:off x="363851" y="6491628"/>
            <a:ext cx="11425605" cy="261610"/>
          </a:xfrm>
          <a:prstGeom prst="rect">
            <a:avLst/>
          </a:prstGeom>
          <a:noFill/>
        </p:spPr>
        <p:txBody>
          <a:bodyPr wrap="square" rtlCol="0">
            <a:spAutoFit/>
          </a:bodyPr>
          <a:lstStyle/>
          <a:p>
            <a:pPr algn="r"/>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8" name="Rectangle 7">
            <a:extLst>
              <a:ext uri="{FF2B5EF4-FFF2-40B4-BE49-F238E27FC236}">
                <a16:creationId xmlns:a16="http://schemas.microsoft.com/office/drawing/2014/main" id="{2E665F5D-41F2-AB4E-9E9D-89A3F85D709E}"/>
              </a:ext>
            </a:extLst>
          </p:cNvPr>
          <p:cNvSpPr/>
          <p:nvPr userDrawn="1"/>
        </p:nvSpPr>
        <p:spPr>
          <a:xfrm rot="16200000" flipV="1">
            <a:off x="11591456" y="6622960"/>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38148819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1188A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pic>
        <p:nvPicPr>
          <p:cNvPr id="20" name="Picture 19" descr="Icon&#10;&#10;Description automatically generated with low confidence">
            <a:extLst>
              <a:ext uri="{FF2B5EF4-FFF2-40B4-BE49-F238E27FC236}">
                <a16:creationId xmlns:a16="http://schemas.microsoft.com/office/drawing/2014/main" id="{D783A9DB-2D88-B44A-A367-1AE86EBEE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36"/>
          <a:stretch/>
        </p:blipFill>
        <p:spPr>
          <a:xfrm flipH="1">
            <a:off x="511072" y="5180330"/>
            <a:ext cx="1726075" cy="1615575"/>
          </a:xfrm>
          <a:prstGeom prst="rect">
            <a:avLst/>
          </a:prstGeom>
        </p:spPr>
      </p:pic>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8CBF4B"/>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60350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Slide with Photo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D6B0E9-3995-4243-A4DE-8287096F2210}"/>
              </a:ext>
            </a:extLst>
          </p:cNvPr>
          <p:cNvSpPr/>
          <p:nvPr/>
        </p:nvSpPr>
        <p:spPr>
          <a:xfrm flipV="1">
            <a:off x="1356632" y="-2"/>
            <a:ext cx="5495430" cy="6892757"/>
          </a:xfrm>
          <a:prstGeom prst="rect">
            <a:avLst/>
          </a:prstGeom>
          <a:solidFill>
            <a:srgbClr val="1BA1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2" name="Rectangle 11">
            <a:extLst>
              <a:ext uri="{FF2B5EF4-FFF2-40B4-BE49-F238E27FC236}">
                <a16:creationId xmlns:a16="http://schemas.microsoft.com/office/drawing/2014/main" id="{EA59638F-34C3-0548-9D75-7451924D31F1}"/>
              </a:ext>
            </a:extLst>
          </p:cNvPr>
          <p:cNvSpPr/>
          <p:nvPr userDrawn="1"/>
        </p:nvSpPr>
        <p:spPr>
          <a:xfrm flipV="1">
            <a:off x="10087" y="6555301"/>
            <a:ext cx="79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4" name="Picture Placeholder 17">
            <a:extLst>
              <a:ext uri="{FF2B5EF4-FFF2-40B4-BE49-F238E27FC236}">
                <a16:creationId xmlns:a16="http://schemas.microsoft.com/office/drawing/2014/main" id="{51437F97-A714-BA4E-86C2-B5AFBA0061E8}"/>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8" name="Text Placeholder 17">
            <a:extLst>
              <a:ext uri="{FF2B5EF4-FFF2-40B4-BE49-F238E27FC236}">
                <a16:creationId xmlns:a16="http://schemas.microsoft.com/office/drawing/2014/main" id="{4CA7736D-49F3-1646-98AF-4946FF89300F}"/>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Rectangle 18">
            <a:extLst>
              <a:ext uri="{FF2B5EF4-FFF2-40B4-BE49-F238E27FC236}">
                <a16:creationId xmlns:a16="http://schemas.microsoft.com/office/drawing/2014/main" id="{5F13410A-2185-7C40-9186-1A1897ED3B11}"/>
              </a:ext>
            </a:extLst>
          </p:cNvPr>
          <p:cNvSpPr/>
          <p:nvPr userDrawn="1"/>
        </p:nvSpPr>
        <p:spPr>
          <a:xfrm>
            <a:off x="1802710" y="1292864"/>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20" name="Text Placeholder 23">
            <a:extLst>
              <a:ext uri="{FF2B5EF4-FFF2-40B4-BE49-F238E27FC236}">
                <a16:creationId xmlns:a16="http://schemas.microsoft.com/office/drawing/2014/main" id="{B30B2EA7-6F50-764D-9D0C-326E1B7C847C}"/>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TextBox 8">
            <a:extLst>
              <a:ext uri="{FF2B5EF4-FFF2-40B4-BE49-F238E27FC236}">
                <a16:creationId xmlns:a16="http://schemas.microsoft.com/office/drawing/2014/main" id="{2FC376DF-08BD-8147-8B6C-C5A2D8D4A480}"/>
              </a:ext>
            </a:extLst>
          </p:cNvPr>
          <p:cNvSpPr txBox="1"/>
          <p:nvPr userDrawn="1"/>
        </p:nvSpPr>
        <p:spPr>
          <a:xfrm rot="16200000">
            <a:off x="-3040291" y="2832024"/>
            <a:ext cx="6892756" cy="307777"/>
          </a:xfrm>
          <a:prstGeom prst="rect">
            <a:avLst/>
          </a:prstGeom>
          <a:noFill/>
        </p:spPr>
        <p:txBody>
          <a:bodyPr wrap="square" rtlCol="0">
            <a:spAutoFit/>
          </a:bodyPr>
          <a:lstStyle/>
          <a:p>
            <a:r>
              <a:rPr lang="en-US" sz="1400" kern="1600" spc="610" dirty="0">
                <a:solidFill>
                  <a:srgbClr val="003841"/>
                </a:solidFill>
                <a:latin typeface="Calibri Light" panose="020F0302020204030204"/>
                <a:ea typeface="Lato Medium" panose="020F0502020204030203" pitchFamily="34" charset="0"/>
                <a:cs typeface="Calibri" panose="020F0502020204030204" pitchFamily="34" charset="0"/>
              </a:rPr>
              <a:t>Inclusion Through Mediation</a:t>
            </a:r>
          </a:p>
        </p:txBody>
      </p:sp>
    </p:spTree>
    <p:extLst>
      <p:ext uri="{BB962C8B-B14F-4D97-AF65-F5344CB8AC3E}">
        <p14:creationId xmlns:p14="http://schemas.microsoft.com/office/powerpoint/2010/main" val="2779106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1188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Box 11">
            <a:extLst>
              <a:ext uri="{FF2B5EF4-FFF2-40B4-BE49-F238E27FC236}">
                <a16:creationId xmlns:a16="http://schemas.microsoft.com/office/drawing/2014/main" id="{FEEEBC58-7CED-7A41-97CB-9D6B168CD4D6}"/>
              </a:ext>
            </a:extLst>
          </p:cNvPr>
          <p:cNvSpPr txBox="1"/>
          <p:nvPr userDrawn="1"/>
        </p:nvSpPr>
        <p:spPr>
          <a:xfrm>
            <a:off x="483594" y="6491628"/>
            <a:ext cx="10973735" cy="261610"/>
          </a:xfrm>
          <a:prstGeom prst="rect">
            <a:avLst/>
          </a:prstGeom>
          <a:noFill/>
        </p:spPr>
        <p:txBody>
          <a:bodyPr wrap="square" rtlCol="0">
            <a:spAutoFit/>
          </a:bodyPr>
          <a:lstStyle/>
          <a:p>
            <a:r>
              <a:rPr lang="en-US" sz="1100" kern="1600" spc="300" dirty="0">
                <a:solidFill>
                  <a:srgbClr val="08313F"/>
                </a:solidFill>
                <a:latin typeface="Calibri Light" panose="020F0302020204030204"/>
                <a:ea typeface="Lato Medium" panose="020F0502020204030203" pitchFamily="34" charset="0"/>
                <a:cs typeface="Calibri" panose="020F0502020204030204" pitchFamily="34" charset="0"/>
              </a:rPr>
              <a:t>Inclusion Through Mediation</a:t>
            </a:r>
          </a:p>
        </p:txBody>
      </p:sp>
      <p:sp>
        <p:nvSpPr>
          <p:cNvPr id="13" name="Rectangle 12">
            <a:extLst>
              <a:ext uri="{FF2B5EF4-FFF2-40B4-BE49-F238E27FC236}">
                <a16:creationId xmlns:a16="http://schemas.microsoft.com/office/drawing/2014/main" id="{F55403A8-2113-FC47-B2D2-19915CF177A0}"/>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Light" charset="0"/>
            </a:endParaRPr>
          </a:p>
        </p:txBody>
      </p:sp>
    </p:spTree>
    <p:extLst>
      <p:ext uri="{BB962C8B-B14F-4D97-AF65-F5344CB8AC3E}">
        <p14:creationId xmlns:p14="http://schemas.microsoft.com/office/powerpoint/2010/main" val="14308167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9" Type="http://schemas.openxmlformats.org/officeDocument/2006/relationships/slideLayout" Target="../slideLayouts/slideLayout377.xml"/><Relationship Id="rId21" Type="http://schemas.openxmlformats.org/officeDocument/2006/relationships/slideLayout" Target="../slideLayouts/slideLayout359.xml"/><Relationship Id="rId34" Type="http://schemas.openxmlformats.org/officeDocument/2006/relationships/slideLayout" Target="../slideLayouts/slideLayout372.xml"/><Relationship Id="rId42" Type="http://schemas.openxmlformats.org/officeDocument/2006/relationships/theme" Target="../theme/theme10.xml"/><Relationship Id="rId7" Type="http://schemas.openxmlformats.org/officeDocument/2006/relationships/slideLayout" Target="../slideLayouts/slideLayout345.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slideLayout" Target="../slideLayouts/slideLayout367.xml"/><Relationship Id="rId41" Type="http://schemas.openxmlformats.org/officeDocument/2006/relationships/slideLayout" Target="../slideLayouts/slideLayout379.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37" Type="http://schemas.openxmlformats.org/officeDocument/2006/relationships/slideLayout" Target="../slideLayouts/slideLayout375.xml"/><Relationship Id="rId40" Type="http://schemas.openxmlformats.org/officeDocument/2006/relationships/slideLayout" Target="../slideLayouts/slideLayout378.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36" Type="http://schemas.openxmlformats.org/officeDocument/2006/relationships/slideLayout" Target="../slideLayouts/slideLayout374.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slideLayout" Target="../slideLayouts/slideLayout373.xml"/><Relationship Id="rId8" Type="http://schemas.openxmlformats.org/officeDocument/2006/relationships/slideLayout" Target="../slideLayouts/slideLayout346.xml"/><Relationship Id="rId3" Type="http://schemas.openxmlformats.org/officeDocument/2006/relationships/slideLayout" Target="../slideLayouts/slideLayout341.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38" Type="http://schemas.openxmlformats.org/officeDocument/2006/relationships/slideLayout" Target="../slideLayouts/slideLayout37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92.xml"/><Relationship Id="rId18" Type="http://schemas.openxmlformats.org/officeDocument/2006/relationships/slideLayout" Target="../slideLayouts/slideLayout397.xml"/><Relationship Id="rId26" Type="http://schemas.openxmlformats.org/officeDocument/2006/relationships/slideLayout" Target="../slideLayouts/slideLayout405.xml"/><Relationship Id="rId39" Type="http://schemas.openxmlformats.org/officeDocument/2006/relationships/slideLayout" Target="../slideLayouts/slideLayout418.xml"/><Relationship Id="rId21" Type="http://schemas.openxmlformats.org/officeDocument/2006/relationships/slideLayout" Target="../slideLayouts/slideLayout400.xml"/><Relationship Id="rId34" Type="http://schemas.openxmlformats.org/officeDocument/2006/relationships/slideLayout" Target="../slideLayouts/slideLayout413.xml"/><Relationship Id="rId42" Type="http://schemas.openxmlformats.org/officeDocument/2006/relationships/slideLayout" Target="../slideLayouts/slideLayout421.xml"/><Relationship Id="rId7" Type="http://schemas.openxmlformats.org/officeDocument/2006/relationships/slideLayout" Target="../slideLayouts/slideLayout386.xml"/><Relationship Id="rId2" Type="http://schemas.openxmlformats.org/officeDocument/2006/relationships/slideLayout" Target="../slideLayouts/slideLayout381.xml"/><Relationship Id="rId16" Type="http://schemas.openxmlformats.org/officeDocument/2006/relationships/slideLayout" Target="../slideLayouts/slideLayout395.xml"/><Relationship Id="rId20" Type="http://schemas.openxmlformats.org/officeDocument/2006/relationships/slideLayout" Target="../slideLayouts/slideLayout399.xml"/><Relationship Id="rId29" Type="http://schemas.openxmlformats.org/officeDocument/2006/relationships/slideLayout" Target="../slideLayouts/slideLayout408.xml"/><Relationship Id="rId41" Type="http://schemas.openxmlformats.org/officeDocument/2006/relationships/slideLayout" Target="../slideLayouts/slideLayout420.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24" Type="http://schemas.openxmlformats.org/officeDocument/2006/relationships/slideLayout" Target="../slideLayouts/slideLayout403.xml"/><Relationship Id="rId32" Type="http://schemas.openxmlformats.org/officeDocument/2006/relationships/slideLayout" Target="../slideLayouts/slideLayout411.xml"/><Relationship Id="rId37" Type="http://schemas.openxmlformats.org/officeDocument/2006/relationships/slideLayout" Target="../slideLayouts/slideLayout416.xml"/><Relationship Id="rId40" Type="http://schemas.openxmlformats.org/officeDocument/2006/relationships/slideLayout" Target="../slideLayouts/slideLayout419.xml"/><Relationship Id="rId5" Type="http://schemas.openxmlformats.org/officeDocument/2006/relationships/slideLayout" Target="../slideLayouts/slideLayout384.xml"/><Relationship Id="rId15" Type="http://schemas.openxmlformats.org/officeDocument/2006/relationships/slideLayout" Target="../slideLayouts/slideLayout394.xml"/><Relationship Id="rId23" Type="http://schemas.openxmlformats.org/officeDocument/2006/relationships/slideLayout" Target="../slideLayouts/slideLayout402.xml"/><Relationship Id="rId28" Type="http://schemas.openxmlformats.org/officeDocument/2006/relationships/slideLayout" Target="../slideLayouts/slideLayout407.xml"/><Relationship Id="rId36" Type="http://schemas.openxmlformats.org/officeDocument/2006/relationships/slideLayout" Target="../slideLayouts/slideLayout415.xml"/><Relationship Id="rId10" Type="http://schemas.openxmlformats.org/officeDocument/2006/relationships/slideLayout" Target="../slideLayouts/slideLayout389.xml"/><Relationship Id="rId19" Type="http://schemas.openxmlformats.org/officeDocument/2006/relationships/slideLayout" Target="../slideLayouts/slideLayout398.xml"/><Relationship Id="rId31" Type="http://schemas.openxmlformats.org/officeDocument/2006/relationships/slideLayout" Target="../slideLayouts/slideLayout410.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 Id="rId22" Type="http://schemas.openxmlformats.org/officeDocument/2006/relationships/slideLayout" Target="../slideLayouts/slideLayout401.xml"/><Relationship Id="rId27" Type="http://schemas.openxmlformats.org/officeDocument/2006/relationships/slideLayout" Target="../slideLayouts/slideLayout406.xml"/><Relationship Id="rId30" Type="http://schemas.openxmlformats.org/officeDocument/2006/relationships/slideLayout" Target="../slideLayouts/slideLayout409.xml"/><Relationship Id="rId35" Type="http://schemas.openxmlformats.org/officeDocument/2006/relationships/slideLayout" Target="../slideLayouts/slideLayout414.xml"/><Relationship Id="rId43" Type="http://schemas.openxmlformats.org/officeDocument/2006/relationships/theme" Target="../theme/theme11.xml"/><Relationship Id="rId8" Type="http://schemas.openxmlformats.org/officeDocument/2006/relationships/slideLayout" Target="../slideLayouts/slideLayout387.xml"/><Relationship Id="rId3" Type="http://schemas.openxmlformats.org/officeDocument/2006/relationships/slideLayout" Target="../slideLayouts/slideLayout382.xml"/><Relationship Id="rId12" Type="http://schemas.openxmlformats.org/officeDocument/2006/relationships/slideLayout" Target="../slideLayouts/slideLayout391.xml"/><Relationship Id="rId17" Type="http://schemas.openxmlformats.org/officeDocument/2006/relationships/slideLayout" Target="../slideLayouts/slideLayout396.xml"/><Relationship Id="rId25" Type="http://schemas.openxmlformats.org/officeDocument/2006/relationships/slideLayout" Target="../slideLayouts/slideLayout404.xml"/><Relationship Id="rId33" Type="http://schemas.openxmlformats.org/officeDocument/2006/relationships/slideLayout" Target="../slideLayouts/slideLayout412.xml"/><Relationship Id="rId38" Type="http://schemas.openxmlformats.org/officeDocument/2006/relationships/slideLayout" Target="../slideLayouts/slideLayout41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434.xml"/><Relationship Id="rId18" Type="http://schemas.openxmlformats.org/officeDocument/2006/relationships/slideLayout" Target="../slideLayouts/slideLayout439.xml"/><Relationship Id="rId26" Type="http://schemas.openxmlformats.org/officeDocument/2006/relationships/slideLayout" Target="../slideLayouts/slideLayout447.xml"/><Relationship Id="rId39" Type="http://schemas.openxmlformats.org/officeDocument/2006/relationships/slideLayout" Target="../slideLayouts/slideLayout460.xml"/><Relationship Id="rId21" Type="http://schemas.openxmlformats.org/officeDocument/2006/relationships/slideLayout" Target="../slideLayouts/slideLayout442.xml"/><Relationship Id="rId34" Type="http://schemas.openxmlformats.org/officeDocument/2006/relationships/slideLayout" Target="../slideLayouts/slideLayout455.xml"/><Relationship Id="rId42" Type="http://schemas.openxmlformats.org/officeDocument/2006/relationships/slideLayout" Target="../slideLayouts/slideLayout463.xml"/><Relationship Id="rId7" Type="http://schemas.openxmlformats.org/officeDocument/2006/relationships/slideLayout" Target="../slideLayouts/slideLayout428.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20" Type="http://schemas.openxmlformats.org/officeDocument/2006/relationships/slideLayout" Target="../slideLayouts/slideLayout441.xml"/><Relationship Id="rId29" Type="http://schemas.openxmlformats.org/officeDocument/2006/relationships/slideLayout" Target="../slideLayouts/slideLayout450.xml"/><Relationship Id="rId41" Type="http://schemas.openxmlformats.org/officeDocument/2006/relationships/slideLayout" Target="../slideLayouts/slideLayout462.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24" Type="http://schemas.openxmlformats.org/officeDocument/2006/relationships/slideLayout" Target="../slideLayouts/slideLayout445.xml"/><Relationship Id="rId32" Type="http://schemas.openxmlformats.org/officeDocument/2006/relationships/slideLayout" Target="../slideLayouts/slideLayout453.xml"/><Relationship Id="rId37" Type="http://schemas.openxmlformats.org/officeDocument/2006/relationships/slideLayout" Target="../slideLayouts/slideLayout458.xml"/><Relationship Id="rId40" Type="http://schemas.openxmlformats.org/officeDocument/2006/relationships/slideLayout" Target="../slideLayouts/slideLayout461.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23" Type="http://schemas.openxmlformats.org/officeDocument/2006/relationships/slideLayout" Target="../slideLayouts/slideLayout444.xml"/><Relationship Id="rId28" Type="http://schemas.openxmlformats.org/officeDocument/2006/relationships/slideLayout" Target="../slideLayouts/slideLayout449.xml"/><Relationship Id="rId36" Type="http://schemas.openxmlformats.org/officeDocument/2006/relationships/slideLayout" Target="../slideLayouts/slideLayout457.xml"/><Relationship Id="rId10" Type="http://schemas.openxmlformats.org/officeDocument/2006/relationships/slideLayout" Target="../slideLayouts/slideLayout431.xml"/><Relationship Id="rId19" Type="http://schemas.openxmlformats.org/officeDocument/2006/relationships/slideLayout" Target="../slideLayouts/slideLayout440.xml"/><Relationship Id="rId31" Type="http://schemas.openxmlformats.org/officeDocument/2006/relationships/slideLayout" Target="../slideLayouts/slideLayout452.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 Id="rId22" Type="http://schemas.openxmlformats.org/officeDocument/2006/relationships/slideLayout" Target="../slideLayouts/slideLayout443.xml"/><Relationship Id="rId27" Type="http://schemas.openxmlformats.org/officeDocument/2006/relationships/slideLayout" Target="../slideLayouts/slideLayout448.xml"/><Relationship Id="rId30" Type="http://schemas.openxmlformats.org/officeDocument/2006/relationships/slideLayout" Target="../slideLayouts/slideLayout451.xml"/><Relationship Id="rId35" Type="http://schemas.openxmlformats.org/officeDocument/2006/relationships/slideLayout" Target="../slideLayouts/slideLayout456.xml"/><Relationship Id="rId43" Type="http://schemas.openxmlformats.org/officeDocument/2006/relationships/theme" Target="../theme/theme12.xml"/><Relationship Id="rId8" Type="http://schemas.openxmlformats.org/officeDocument/2006/relationships/slideLayout" Target="../slideLayouts/slideLayout429.xml"/><Relationship Id="rId3" Type="http://schemas.openxmlformats.org/officeDocument/2006/relationships/slideLayout" Target="../slideLayouts/slideLayout424.xml"/><Relationship Id="rId12" Type="http://schemas.openxmlformats.org/officeDocument/2006/relationships/slideLayout" Target="../slideLayouts/slideLayout433.xml"/><Relationship Id="rId17" Type="http://schemas.openxmlformats.org/officeDocument/2006/relationships/slideLayout" Target="../slideLayouts/slideLayout438.xml"/><Relationship Id="rId25" Type="http://schemas.openxmlformats.org/officeDocument/2006/relationships/slideLayout" Target="../slideLayouts/slideLayout446.xml"/><Relationship Id="rId33" Type="http://schemas.openxmlformats.org/officeDocument/2006/relationships/slideLayout" Target="../slideLayouts/slideLayout454.xml"/><Relationship Id="rId38" Type="http://schemas.openxmlformats.org/officeDocument/2006/relationships/slideLayout" Target="../slideLayouts/slideLayout45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76.xml"/><Relationship Id="rId18" Type="http://schemas.openxmlformats.org/officeDocument/2006/relationships/slideLayout" Target="../slideLayouts/slideLayout481.xml"/><Relationship Id="rId26" Type="http://schemas.openxmlformats.org/officeDocument/2006/relationships/slideLayout" Target="../slideLayouts/slideLayout489.xml"/><Relationship Id="rId39" Type="http://schemas.openxmlformats.org/officeDocument/2006/relationships/slideLayout" Target="../slideLayouts/slideLayout502.xml"/><Relationship Id="rId21" Type="http://schemas.openxmlformats.org/officeDocument/2006/relationships/slideLayout" Target="../slideLayouts/slideLayout484.xml"/><Relationship Id="rId34" Type="http://schemas.openxmlformats.org/officeDocument/2006/relationships/slideLayout" Target="../slideLayouts/slideLayout497.xml"/><Relationship Id="rId42" Type="http://schemas.openxmlformats.org/officeDocument/2006/relationships/theme" Target="../theme/theme13.xml"/><Relationship Id="rId7" Type="http://schemas.openxmlformats.org/officeDocument/2006/relationships/slideLayout" Target="../slideLayouts/slideLayout470.xml"/><Relationship Id="rId2" Type="http://schemas.openxmlformats.org/officeDocument/2006/relationships/slideLayout" Target="../slideLayouts/slideLayout465.xml"/><Relationship Id="rId16" Type="http://schemas.openxmlformats.org/officeDocument/2006/relationships/slideLayout" Target="../slideLayouts/slideLayout479.xml"/><Relationship Id="rId20" Type="http://schemas.openxmlformats.org/officeDocument/2006/relationships/slideLayout" Target="../slideLayouts/slideLayout483.xml"/><Relationship Id="rId29" Type="http://schemas.openxmlformats.org/officeDocument/2006/relationships/slideLayout" Target="../slideLayouts/slideLayout492.xml"/><Relationship Id="rId41" Type="http://schemas.openxmlformats.org/officeDocument/2006/relationships/slideLayout" Target="../slideLayouts/slideLayout504.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24" Type="http://schemas.openxmlformats.org/officeDocument/2006/relationships/slideLayout" Target="../slideLayouts/slideLayout487.xml"/><Relationship Id="rId32" Type="http://schemas.openxmlformats.org/officeDocument/2006/relationships/slideLayout" Target="../slideLayouts/slideLayout495.xml"/><Relationship Id="rId37" Type="http://schemas.openxmlformats.org/officeDocument/2006/relationships/slideLayout" Target="../slideLayouts/slideLayout500.xml"/><Relationship Id="rId40" Type="http://schemas.openxmlformats.org/officeDocument/2006/relationships/slideLayout" Target="../slideLayouts/slideLayout503.xml"/><Relationship Id="rId5" Type="http://schemas.openxmlformats.org/officeDocument/2006/relationships/slideLayout" Target="../slideLayouts/slideLayout468.xml"/><Relationship Id="rId15" Type="http://schemas.openxmlformats.org/officeDocument/2006/relationships/slideLayout" Target="../slideLayouts/slideLayout478.xml"/><Relationship Id="rId23" Type="http://schemas.openxmlformats.org/officeDocument/2006/relationships/slideLayout" Target="../slideLayouts/slideLayout486.xml"/><Relationship Id="rId28" Type="http://schemas.openxmlformats.org/officeDocument/2006/relationships/slideLayout" Target="../slideLayouts/slideLayout491.xml"/><Relationship Id="rId36" Type="http://schemas.openxmlformats.org/officeDocument/2006/relationships/slideLayout" Target="../slideLayouts/slideLayout499.xml"/><Relationship Id="rId10" Type="http://schemas.openxmlformats.org/officeDocument/2006/relationships/slideLayout" Target="../slideLayouts/slideLayout473.xml"/><Relationship Id="rId19" Type="http://schemas.openxmlformats.org/officeDocument/2006/relationships/slideLayout" Target="../slideLayouts/slideLayout482.xml"/><Relationship Id="rId31" Type="http://schemas.openxmlformats.org/officeDocument/2006/relationships/slideLayout" Target="../slideLayouts/slideLayout494.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slideLayout" Target="../slideLayouts/slideLayout477.xml"/><Relationship Id="rId22" Type="http://schemas.openxmlformats.org/officeDocument/2006/relationships/slideLayout" Target="../slideLayouts/slideLayout485.xml"/><Relationship Id="rId27" Type="http://schemas.openxmlformats.org/officeDocument/2006/relationships/slideLayout" Target="../slideLayouts/slideLayout490.xml"/><Relationship Id="rId30" Type="http://schemas.openxmlformats.org/officeDocument/2006/relationships/slideLayout" Target="../slideLayouts/slideLayout493.xml"/><Relationship Id="rId35" Type="http://schemas.openxmlformats.org/officeDocument/2006/relationships/slideLayout" Target="../slideLayouts/slideLayout498.xml"/><Relationship Id="rId8" Type="http://schemas.openxmlformats.org/officeDocument/2006/relationships/slideLayout" Target="../slideLayouts/slideLayout471.xml"/><Relationship Id="rId3" Type="http://schemas.openxmlformats.org/officeDocument/2006/relationships/slideLayout" Target="../slideLayouts/slideLayout466.xml"/><Relationship Id="rId12" Type="http://schemas.openxmlformats.org/officeDocument/2006/relationships/slideLayout" Target="../slideLayouts/slideLayout475.xml"/><Relationship Id="rId17" Type="http://schemas.openxmlformats.org/officeDocument/2006/relationships/slideLayout" Target="../slideLayouts/slideLayout480.xml"/><Relationship Id="rId25" Type="http://schemas.openxmlformats.org/officeDocument/2006/relationships/slideLayout" Target="../slideLayouts/slideLayout488.xml"/><Relationship Id="rId33" Type="http://schemas.openxmlformats.org/officeDocument/2006/relationships/slideLayout" Target="../slideLayouts/slideLayout496.xml"/><Relationship Id="rId38" Type="http://schemas.openxmlformats.org/officeDocument/2006/relationships/slideLayout" Target="../slideLayouts/slideLayout50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517.xml"/><Relationship Id="rId18" Type="http://schemas.openxmlformats.org/officeDocument/2006/relationships/slideLayout" Target="../slideLayouts/slideLayout522.xml"/><Relationship Id="rId26" Type="http://schemas.openxmlformats.org/officeDocument/2006/relationships/slideLayout" Target="../slideLayouts/slideLayout530.xml"/><Relationship Id="rId39" Type="http://schemas.openxmlformats.org/officeDocument/2006/relationships/slideLayout" Target="../slideLayouts/slideLayout543.xml"/><Relationship Id="rId21" Type="http://schemas.openxmlformats.org/officeDocument/2006/relationships/slideLayout" Target="../slideLayouts/slideLayout525.xml"/><Relationship Id="rId34" Type="http://schemas.openxmlformats.org/officeDocument/2006/relationships/slideLayout" Target="../slideLayouts/slideLayout538.xml"/><Relationship Id="rId42" Type="http://schemas.openxmlformats.org/officeDocument/2006/relationships/slideLayout" Target="../slideLayouts/slideLayout546.xml"/><Relationship Id="rId7" Type="http://schemas.openxmlformats.org/officeDocument/2006/relationships/slideLayout" Target="../slideLayouts/slideLayout511.xml"/><Relationship Id="rId2" Type="http://schemas.openxmlformats.org/officeDocument/2006/relationships/slideLayout" Target="../slideLayouts/slideLayout506.xml"/><Relationship Id="rId16" Type="http://schemas.openxmlformats.org/officeDocument/2006/relationships/slideLayout" Target="../slideLayouts/slideLayout520.xml"/><Relationship Id="rId20" Type="http://schemas.openxmlformats.org/officeDocument/2006/relationships/slideLayout" Target="../slideLayouts/slideLayout524.xml"/><Relationship Id="rId29" Type="http://schemas.openxmlformats.org/officeDocument/2006/relationships/slideLayout" Target="../slideLayouts/slideLayout533.xml"/><Relationship Id="rId41" Type="http://schemas.openxmlformats.org/officeDocument/2006/relationships/slideLayout" Target="../slideLayouts/slideLayout545.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24" Type="http://schemas.openxmlformats.org/officeDocument/2006/relationships/slideLayout" Target="../slideLayouts/slideLayout528.xml"/><Relationship Id="rId32" Type="http://schemas.openxmlformats.org/officeDocument/2006/relationships/slideLayout" Target="../slideLayouts/slideLayout536.xml"/><Relationship Id="rId37" Type="http://schemas.openxmlformats.org/officeDocument/2006/relationships/slideLayout" Target="../slideLayouts/slideLayout541.xml"/><Relationship Id="rId40" Type="http://schemas.openxmlformats.org/officeDocument/2006/relationships/slideLayout" Target="../slideLayouts/slideLayout544.xml"/><Relationship Id="rId5" Type="http://schemas.openxmlformats.org/officeDocument/2006/relationships/slideLayout" Target="../slideLayouts/slideLayout509.xml"/><Relationship Id="rId15" Type="http://schemas.openxmlformats.org/officeDocument/2006/relationships/slideLayout" Target="../slideLayouts/slideLayout519.xml"/><Relationship Id="rId23" Type="http://schemas.openxmlformats.org/officeDocument/2006/relationships/slideLayout" Target="../slideLayouts/slideLayout527.xml"/><Relationship Id="rId28" Type="http://schemas.openxmlformats.org/officeDocument/2006/relationships/slideLayout" Target="../slideLayouts/slideLayout532.xml"/><Relationship Id="rId36" Type="http://schemas.openxmlformats.org/officeDocument/2006/relationships/slideLayout" Target="../slideLayouts/slideLayout540.xml"/><Relationship Id="rId10" Type="http://schemas.openxmlformats.org/officeDocument/2006/relationships/slideLayout" Target="../slideLayouts/slideLayout514.xml"/><Relationship Id="rId19" Type="http://schemas.openxmlformats.org/officeDocument/2006/relationships/slideLayout" Target="../slideLayouts/slideLayout523.xml"/><Relationship Id="rId31" Type="http://schemas.openxmlformats.org/officeDocument/2006/relationships/slideLayout" Target="../slideLayouts/slideLayout535.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slideLayout" Target="../slideLayouts/slideLayout518.xml"/><Relationship Id="rId22" Type="http://schemas.openxmlformats.org/officeDocument/2006/relationships/slideLayout" Target="../slideLayouts/slideLayout526.xml"/><Relationship Id="rId27" Type="http://schemas.openxmlformats.org/officeDocument/2006/relationships/slideLayout" Target="../slideLayouts/slideLayout531.xml"/><Relationship Id="rId30" Type="http://schemas.openxmlformats.org/officeDocument/2006/relationships/slideLayout" Target="../slideLayouts/slideLayout534.xml"/><Relationship Id="rId35" Type="http://schemas.openxmlformats.org/officeDocument/2006/relationships/slideLayout" Target="../slideLayouts/slideLayout539.xml"/><Relationship Id="rId43" Type="http://schemas.openxmlformats.org/officeDocument/2006/relationships/theme" Target="../theme/theme14.xml"/><Relationship Id="rId8" Type="http://schemas.openxmlformats.org/officeDocument/2006/relationships/slideLayout" Target="../slideLayouts/slideLayout512.xml"/><Relationship Id="rId3" Type="http://schemas.openxmlformats.org/officeDocument/2006/relationships/slideLayout" Target="../slideLayouts/slideLayout507.xml"/><Relationship Id="rId12" Type="http://schemas.openxmlformats.org/officeDocument/2006/relationships/slideLayout" Target="../slideLayouts/slideLayout516.xml"/><Relationship Id="rId17" Type="http://schemas.openxmlformats.org/officeDocument/2006/relationships/slideLayout" Target="../slideLayouts/slideLayout521.xml"/><Relationship Id="rId25" Type="http://schemas.openxmlformats.org/officeDocument/2006/relationships/slideLayout" Target="../slideLayouts/slideLayout529.xml"/><Relationship Id="rId33" Type="http://schemas.openxmlformats.org/officeDocument/2006/relationships/slideLayout" Target="../slideLayouts/slideLayout537.xml"/><Relationship Id="rId38" Type="http://schemas.openxmlformats.org/officeDocument/2006/relationships/slideLayout" Target="../slideLayouts/slideLayout542.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559.xml"/><Relationship Id="rId18" Type="http://schemas.openxmlformats.org/officeDocument/2006/relationships/slideLayout" Target="../slideLayouts/slideLayout564.xml"/><Relationship Id="rId26" Type="http://schemas.openxmlformats.org/officeDocument/2006/relationships/slideLayout" Target="../slideLayouts/slideLayout572.xml"/><Relationship Id="rId39" Type="http://schemas.openxmlformats.org/officeDocument/2006/relationships/slideLayout" Target="../slideLayouts/slideLayout585.xml"/><Relationship Id="rId21" Type="http://schemas.openxmlformats.org/officeDocument/2006/relationships/slideLayout" Target="../slideLayouts/slideLayout567.xml"/><Relationship Id="rId34" Type="http://schemas.openxmlformats.org/officeDocument/2006/relationships/slideLayout" Target="../slideLayouts/slideLayout580.xml"/><Relationship Id="rId42" Type="http://schemas.openxmlformats.org/officeDocument/2006/relationships/slideLayout" Target="../slideLayouts/slideLayout588.xml"/><Relationship Id="rId7" Type="http://schemas.openxmlformats.org/officeDocument/2006/relationships/slideLayout" Target="../slideLayouts/slideLayout553.xml"/><Relationship Id="rId2" Type="http://schemas.openxmlformats.org/officeDocument/2006/relationships/slideLayout" Target="../slideLayouts/slideLayout548.xml"/><Relationship Id="rId16" Type="http://schemas.openxmlformats.org/officeDocument/2006/relationships/slideLayout" Target="../slideLayouts/slideLayout562.xml"/><Relationship Id="rId20" Type="http://schemas.openxmlformats.org/officeDocument/2006/relationships/slideLayout" Target="../slideLayouts/slideLayout566.xml"/><Relationship Id="rId29" Type="http://schemas.openxmlformats.org/officeDocument/2006/relationships/slideLayout" Target="../slideLayouts/slideLayout575.xml"/><Relationship Id="rId41" Type="http://schemas.openxmlformats.org/officeDocument/2006/relationships/slideLayout" Target="../slideLayouts/slideLayout587.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24" Type="http://schemas.openxmlformats.org/officeDocument/2006/relationships/slideLayout" Target="../slideLayouts/slideLayout570.xml"/><Relationship Id="rId32" Type="http://schemas.openxmlformats.org/officeDocument/2006/relationships/slideLayout" Target="../slideLayouts/slideLayout578.xml"/><Relationship Id="rId37" Type="http://schemas.openxmlformats.org/officeDocument/2006/relationships/slideLayout" Target="../slideLayouts/slideLayout583.xml"/><Relationship Id="rId40" Type="http://schemas.openxmlformats.org/officeDocument/2006/relationships/slideLayout" Target="../slideLayouts/slideLayout586.xml"/><Relationship Id="rId5" Type="http://schemas.openxmlformats.org/officeDocument/2006/relationships/slideLayout" Target="../slideLayouts/slideLayout551.xml"/><Relationship Id="rId15" Type="http://schemas.openxmlformats.org/officeDocument/2006/relationships/slideLayout" Target="../slideLayouts/slideLayout561.xml"/><Relationship Id="rId23" Type="http://schemas.openxmlformats.org/officeDocument/2006/relationships/slideLayout" Target="../slideLayouts/slideLayout569.xml"/><Relationship Id="rId28" Type="http://schemas.openxmlformats.org/officeDocument/2006/relationships/slideLayout" Target="../slideLayouts/slideLayout574.xml"/><Relationship Id="rId36" Type="http://schemas.openxmlformats.org/officeDocument/2006/relationships/slideLayout" Target="../slideLayouts/slideLayout582.xml"/><Relationship Id="rId10" Type="http://schemas.openxmlformats.org/officeDocument/2006/relationships/slideLayout" Target="../slideLayouts/slideLayout556.xml"/><Relationship Id="rId19" Type="http://schemas.openxmlformats.org/officeDocument/2006/relationships/slideLayout" Target="../slideLayouts/slideLayout565.xml"/><Relationship Id="rId31" Type="http://schemas.openxmlformats.org/officeDocument/2006/relationships/slideLayout" Target="../slideLayouts/slideLayout577.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slideLayout" Target="../slideLayouts/slideLayout560.xml"/><Relationship Id="rId22" Type="http://schemas.openxmlformats.org/officeDocument/2006/relationships/slideLayout" Target="../slideLayouts/slideLayout568.xml"/><Relationship Id="rId27" Type="http://schemas.openxmlformats.org/officeDocument/2006/relationships/slideLayout" Target="../slideLayouts/slideLayout573.xml"/><Relationship Id="rId30" Type="http://schemas.openxmlformats.org/officeDocument/2006/relationships/slideLayout" Target="../slideLayouts/slideLayout576.xml"/><Relationship Id="rId35" Type="http://schemas.openxmlformats.org/officeDocument/2006/relationships/slideLayout" Target="../slideLayouts/slideLayout581.xml"/><Relationship Id="rId43" Type="http://schemas.openxmlformats.org/officeDocument/2006/relationships/theme" Target="../theme/theme15.xml"/><Relationship Id="rId8" Type="http://schemas.openxmlformats.org/officeDocument/2006/relationships/slideLayout" Target="../slideLayouts/slideLayout554.xml"/><Relationship Id="rId3" Type="http://schemas.openxmlformats.org/officeDocument/2006/relationships/slideLayout" Target="../slideLayouts/slideLayout549.xml"/><Relationship Id="rId12" Type="http://schemas.openxmlformats.org/officeDocument/2006/relationships/slideLayout" Target="../slideLayouts/slideLayout558.xml"/><Relationship Id="rId17" Type="http://schemas.openxmlformats.org/officeDocument/2006/relationships/slideLayout" Target="../slideLayouts/slideLayout563.xml"/><Relationship Id="rId25" Type="http://schemas.openxmlformats.org/officeDocument/2006/relationships/slideLayout" Target="../slideLayouts/slideLayout571.xml"/><Relationship Id="rId33" Type="http://schemas.openxmlformats.org/officeDocument/2006/relationships/slideLayout" Target="../slideLayouts/slideLayout579.xml"/><Relationship Id="rId38" Type="http://schemas.openxmlformats.org/officeDocument/2006/relationships/slideLayout" Target="../slideLayouts/slideLayout58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theme" Target="../theme/theme3.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theme" Target="../theme/theme4.xml"/><Relationship Id="rId8" Type="http://schemas.openxmlformats.org/officeDocument/2006/relationships/slideLayout" Target="../slideLayouts/slideLayout124.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theme" Target="../theme/theme5.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41" Type="http://schemas.openxmlformats.org/officeDocument/2006/relationships/slideLayout" Target="../slideLayouts/slideLayout199.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8" Type="http://schemas.openxmlformats.org/officeDocument/2006/relationships/slideLayout" Target="../slideLayouts/slideLayout166.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9" Type="http://schemas.openxmlformats.org/officeDocument/2006/relationships/slideLayout" Target="../slideLayouts/slideLayout238.xml"/><Relationship Id="rId21" Type="http://schemas.openxmlformats.org/officeDocument/2006/relationships/slideLayout" Target="../slideLayouts/slideLayout220.xml"/><Relationship Id="rId34" Type="http://schemas.openxmlformats.org/officeDocument/2006/relationships/slideLayout" Target="../slideLayouts/slideLayout233.xml"/><Relationship Id="rId42" Type="http://schemas.openxmlformats.org/officeDocument/2006/relationships/slideLayout" Target="../slideLayouts/slideLayout241.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41" Type="http://schemas.openxmlformats.org/officeDocument/2006/relationships/slideLayout" Target="../slideLayouts/slideLayout240.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slideLayout" Target="../slideLayouts/slideLayout231.xml"/><Relationship Id="rId37" Type="http://schemas.openxmlformats.org/officeDocument/2006/relationships/slideLayout" Target="../slideLayouts/slideLayout236.xml"/><Relationship Id="rId40" Type="http://schemas.openxmlformats.org/officeDocument/2006/relationships/slideLayout" Target="../slideLayouts/slideLayout239.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36" Type="http://schemas.openxmlformats.org/officeDocument/2006/relationships/slideLayout" Target="../slideLayouts/slideLayout235.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slideLayout" Target="../slideLayouts/slideLayout230.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35" Type="http://schemas.openxmlformats.org/officeDocument/2006/relationships/slideLayout" Target="../slideLayouts/slideLayout234.xml"/><Relationship Id="rId43" Type="http://schemas.openxmlformats.org/officeDocument/2006/relationships/theme" Target="../theme/theme6.xml"/><Relationship Id="rId8" Type="http://schemas.openxmlformats.org/officeDocument/2006/relationships/slideLayout" Target="../slideLayouts/slideLayout207.xml"/><Relationship Id="rId3" Type="http://schemas.openxmlformats.org/officeDocument/2006/relationships/slideLayout" Target="../slideLayouts/slideLayout202.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38" Type="http://schemas.openxmlformats.org/officeDocument/2006/relationships/slideLayout" Target="../slideLayouts/slideLayout23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theme" Target="../theme/theme7.xml"/><Relationship Id="rId8" Type="http://schemas.openxmlformats.org/officeDocument/2006/relationships/slideLayout" Target="../slideLayouts/slideLayout249.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9" Type="http://schemas.openxmlformats.org/officeDocument/2006/relationships/slideLayout" Target="../slideLayouts/slideLayout335.xml"/><Relationship Id="rId21" Type="http://schemas.openxmlformats.org/officeDocument/2006/relationships/slideLayout" Target="../slideLayouts/slideLayout317.xml"/><Relationship Id="rId34" Type="http://schemas.openxmlformats.org/officeDocument/2006/relationships/slideLayout" Target="../slideLayouts/slideLayout330.xml"/><Relationship Id="rId42" Type="http://schemas.openxmlformats.org/officeDocument/2006/relationships/slideLayout" Target="../slideLayouts/slideLayout338.xml"/><Relationship Id="rId7" Type="http://schemas.openxmlformats.org/officeDocument/2006/relationships/slideLayout" Target="../slideLayouts/slideLayout303.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41" Type="http://schemas.openxmlformats.org/officeDocument/2006/relationships/slideLayout" Target="../slideLayouts/slideLayout337.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slideLayout" Target="../slideLayouts/slideLayout336.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slideLayout" Target="../slideLayouts/slideLayout327.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43" Type="http://schemas.openxmlformats.org/officeDocument/2006/relationships/theme" Target="../theme/theme9.xml"/><Relationship Id="rId8" Type="http://schemas.openxmlformats.org/officeDocument/2006/relationships/slideLayout" Target="../slideLayouts/slideLayout304.xml"/><Relationship Id="rId3" Type="http://schemas.openxmlformats.org/officeDocument/2006/relationships/slideLayout" Target="../slideLayouts/slideLayout299.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t>‹#›</a:t>
            </a:fld>
            <a:endParaRPr lang="en-US"/>
          </a:p>
        </p:txBody>
      </p:sp>
    </p:spTree>
    <p:extLst>
      <p:ext uri="{BB962C8B-B14F-4D97-AF65-F5344CB8AC3E}">
        <p14:creationId xmlns:p14="http://schemas.microsoft.com/office/powerpoint/2010/main" val="3091352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74" r:id="rId13"/>
    <p:sldLayoutId id="2147483676" r:id="rId14"/>
    <p:sldLayoutId id="2147483677" r:id="rId15"/>
    <p:sldLayoutId id="2147483700" r:id="rId16"/>
    <p:sldLayoutId id="2147483702" r:id="rId17"/>
    <p:sldLayoutId id="2147483703" r:id="rId18"/>
    <p:sldLayoutId id="2147484111" r:id="rId19"/>
    <p:sldLayoutId id="2147484284" r:id="rId20"/>
    <p:sldLayoutId id="2147484500" r:id="rId21"/>
    <p:sldLayoutId id="2147484501" r:id="rId22"/>
    <p:sldLayoutId id="2147484503" r:id="rId23"/>
    <p:sldLayoutId id="2147484504" r:id="rId24"/>
    <p:sldLayoutId id="2147484505" r:id="rId25"/>
    <p:sldLayoutId id="2147484506" r:id="rId26"/>
    <p:sldLayoutId id="2147484507" r:id="rId27"/>
    <p:sldLayoutId id="2147484508" r:id="rId28"/>
    <p:sldLayoutId id="2147484509" r:id="rId29"/>
    <p:sldLayoutId id="2147484510" r:id="rId30"/>
    <p:sldLayoutId id="2147484511" r:id="rId31"/>
    <p:sldLayoutId id="2147484512" r:id="rId32"/>
    <p:sldLayoutId id="2147484513" r:id="rId33"/>
    <p:sldLayoutId id="2147484514" r:id="rId34"/>
    <p:sldLayoutId id="2147484515" r:id="rId35"/>
    <p:sldLayoutId id="2147484516" r:id="rId3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724695"/>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7" r:id="rId34"/>
    <p:sldLayoutId id="2147484148" r:id="rId35"/>
    <p:sldLayoutId id="2147484149" r:id="rId36"/>
    <p:sldLayoutId id="2147484150" r:id="rId37"/>
    <p:sldLayoutId id="2147484151" r:id="rId38"/>
    <p:sldLayoutId id="2147484152" r:id="rId39"/>
    <p:sldLayoutId id="2147484153" r:id="rId40"/>
    <p:sldLayoutId id="2147484154"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2228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7" r:id="rId29"/>
    <p:sldLayoutId id="2147484228" r:id="rId30"/>
    <p:sldLayoutId id="2147484229" r:id="rId31"/>
    <p:sldLayoutId id="2147484230" r:id="rId32"/>
    <p:sldLayoutId id="2147484231" r:id="rId33"/>
    <p:sldLayoutId id="2147484232" r:id="rId34"/>
    <p:sldLayoutId id="2147484233" r:id="rId35"/>
    <p:sldLayoutId id="2147484234" r:id="rId36"/>
    <p:sldLayoutId id="2147484235" r:id="rId37"/>
    <p:sldLayoutId id="2147484236" r:id="rId38"/>
    <p:sldLayoutId id="2147484237" r:id="rId39"/>
    <p:sldLayoutId id="2147484238" r:id="rId40"/>
    <p:sldLayoutId id="2147484239" r:id="rId41"/>
    <p:sldLayoutId id="2147484240"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649710"/>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 id="2147484260" r:id="rId19"/>
    <p:sldLayoutId id="2147484261" r:id="rId20"/>
    <p:sldLayoutId id="2147484262" r:id="rId21"/>
    <p:sldLayoutId id="2147484263" r:id="rId22"/>
    <p:sldLayoutId id="2147484264" r:id="rId23"/>
    <p:sldLayoutId id="2147484265" r:id="rId24"/>
    <p:sldLayoutId id="2147484266" r:id="rId25"/>
    <p:sldLayoutId id="2147484267" r:id="rId26"/>
    <p:sldLayoutId id="2147484268" r:id="rId27"/>
    <p:sldLayoutId id="2147484269" r:id="rId28"/>
    <p:sldLayoutId id="2147484270" r:id="rId29"/>
    <p:sldLayoutId id="2147484271" r:id="rId30"/>
    <p:sldLayoutId id="2147484272" r:id="rId31"/>
    <p:sldLayoutId id="2147484273" r:id="rId32"/>
    <p:sldLayoutId id="2147484274" r:id="rId33"/>
    <p:sldLayoutId id="2147484275" r:id="rId34"/>
    <p:sldLayoutId id="2147484276" r:id="rId35"/>
    <p:sldLayoutId id="2147484277" r:id="rId36"/>
    <p:sldLayoutId id="2147484278" r:id="rId37"/>
    <p:sldLayoutId id="2147484279" r:id="rId38"/>
    <p:sldLayoutId id="2147484280" r:id="rId39"/>
    <p:sldLayoutId id="2147484281" r:id="rId40"/>
    <p:sldLayoutId id="2147484282" r:id="rId41"/>
    <p:sldLayoutId id="2147484283"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390660"/>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 id="2147484313" r:id="rId27"/>
    <p:sldLayoutId id="2147484314" r:id="rId28"/>
    <p:sldLayoutId id="2147484315" r:id="rId29"/>
    <p:sldLayoutId id="2147484316" r:id="rId30"/>
    <p:sldLayoutId id="2147484317" r:id="rId31"/>
    <p:sldLayoutId id="2147484318" r:id="rId32"/>
    <p:sldLayoutId id="2147484319" r:id="rId33"/>
    <p:sldLayoutId id="2147484320" r:id="rId34"/>
    <p:sldLayoutId id="2147484321" r:id="rId35"/>
    <p:sldLayoutId id="2147484322" r:id="rId36"/>
    <p:sldLayoutId id="2147484323" r:id="rId37"/>
    <p:sldLayoutId id="2147484324" r:id="rId38"/>
    <p:sldLayoutId id="2147484325" r:id="rId39"/>
    <p:sldLayoutId id="2147484326" r:id="rId40"/>
    <p:sldLayoutId id="2147484327"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376390"/>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 id="2147484353" r:id="rId25"/>
    <p:sldLayoutId id="2147484354" r:id="rId26"/>
    <p:sldLayoutId id="2147484355" r:id="rId27"/>
    <p:sldLayoutId id="2147484356" r:id="rId28"/>
    <p:sldLayoutId id="2147484357" r:id="rId29"/>
    <p:sldLayoutId id="2147484358" r:id="rId30"/>
    <p:sldLayoutId id="2147484359" r:id="rId31"/>
    <p:sldLayoutId id="2147484360" r:id="rId32"/>
    <p:sldLayoutId id="2147484361" r:id="rId33"/>
    <p:sldLayoutId id="2147484362" r:id="rId34"/>
    <p:sldLayoutId id="2147484363" r:id="rId35"/>
    <p:sldLayoutId id="2147484364" r:id="rId36"/>
    <p:sldLayoutId id="2147484365" r:id="rId37"/>
    <p:sldLayoutId id="2147484366" r:id="rId38"/>
    <p:sldLayoutId id="2147484367" r:id="rId39"/>
    <p:sldLayoutId id="2147484368" r:id="rId40"/>
    <p:sldLayoutId id="2147484369" r:id="rId41"/>
    <p:sldLayoutId id="2147484370"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84041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 id="2147484393" r:id="rId22"/>
    <p:sldLayoutId id="2147484394" r:id="rId23"/>
    <p:sldLayoutId id="2147484395" r:id="rId24"/>
    <p:sldLayoutId id="2147484396" r:id="rId25"/>
    <p:sldLayoutId id="2147484397" r:id="rId26"/>
    <p:sldLayoutId id="2147484398" r:id="rId27"/>
    <p:sldLayoutId id="2147484399" r:id="rId28"/>
    <p:sldLayoutId id="2147484400" r:id="rId29"/>
    <p:sldLayoutId id="2147484401" r:id="rId30"/>
    <p:sldLayoutId id="2147484402" r:id="rId31"/>
    <p:sldLayoutId id="2147484403" r:id="rId32"/>
    <p:sldLayoutId id="2147484404" r:id="rId33"/>
    <p:sldLayoutId id="2147484405" r:id="rId34"/>
    <p:sldLayoutId id="2147484406" r:id="rId35"/>
    <p:sldLayoutId id="2147484407" r:id="rId36"/>
    <p:sldLayoutId id="2147484408" r:id="rId37"/>
    <p:sldLayoutId id="2147484409" r:id="rId38"/>
    <p:sldLayoutId id="2147484410" r:id="rId39"/>
    <p:sldLayoutId id="2147484411" r:id="rId40"/>
    <p:sldLayoutId id="2147484412" r:id="rId41"/>
    <p:sldLayoutId id="2147484413"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59276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5" r:id="rId12"/>
    <p:sldLayoutId id="2147483796" r:id="rId13"/>
    <p:sldLayoutId id="2147483798" r:id="rId14"/>
    <p:sldLayoutId id="2147483799"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4498" r:id="rId39"/>
    <p:sldLayoutId id="2147484499"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3173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8" r:id="rId12"/>
    <p:sldLayoutId id="2147483839" r:id="rId13"/>
    <p:sldLayoutId id="2147483840" r:id="rId14"/>
    <p:sldLayoutId id="2147483841"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89612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 id="2147483924"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60586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6" r:id="rId40"/>
    <p:sldLayoutId id="2147483967" r:id="rId4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52836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40395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 id="2147484040" r:id="rId29"/>
    <p:sldLayoutId id="2147484041" r:id="rId30"/>
    <p:sldLayoutId id="2147484042" r:id="rId31"/>
    <p:sldLayoutId id="2147484043" r:id="rId32"/>
    <p:sldLayoutId id="2147484044" r:id="rId33"/>
    <p:sldLayoutId id="2147484045" r:id="rId34"/>
    <p:sldLayoutId id="2147484046" r:id="rId35"/>
    <p:sldLayoutId id="2147484047" r:id="rId36"/>
    <p:sldLayoutId id="2147484048" r:id="rId37"/>
    <p:sldLayoutId id="2147484049" r:id="rId38"/>
    <p:sldLayoutId id="2147484050" r:id="rId39"/>
    <p:sldLayoutId id="2147484051" r:id="rId40"/>
    <p:sldLayoutId id="2147484052" r:id="rId41"/>
    <p:sldLayoutId id="2147484053"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5870B-7DC6-4153-8C0E-1A0922001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0F481-953A-46B0-B1A8-6AF01435E2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212F6-7E19-456B-B5EB-53C7F3EA5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2B708-B7EA-41A0-B016-AB5427862392}" type="datetimeFigureOut">
              <a:rPr lang="en-US" smtClean="0">
                <a:solidFill>
                  <a:prstClr val="black">
                    <a:tint val="75000"/>
                  </a:prstClr>
                </a:solidFill>
              </a:rPr>
              <a:pPr/>
              <a:t>6/30/22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C7E2D1-1BCD-4247-A2CC-DFD81B050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A2891F-62B1-413E-B6E4-68B85CE72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4C511-50F2-4DED-BB0E-026C1634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5514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8B887-2C91-471E-8ECA-B682391FA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EA80B-5B11-4E1C-93B6-DC8BD0FDB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42A7-81E5-411F-86B3-63AC80A6C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E4FB32-51F6-494F-BE71-76F30076C8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289CA3-4E5B-4A7F-9510-55C43D13D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DE1F8-15A7-492D-87D6-8E5C6932B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52960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 id="2147484100" r:id="rId32"/>
    <p:sldLayoutId id="2147484101" r:id="rId33"/>
    <p:sldLayoutId id="2147484102" r:id="rId34"/>
    <p:sldLayoutId id="2147484103" r:id="rId35"/>
    <p:sldLayoutId id="2147484104" r:id="rId36"/>
    <p:sldLayoutId id="2147484105" r:id="rId37"/>
    <p:sldLayoutId id="2147484106" r:id="rId38"/>
    <p:sldLayoutId id="2147484107" r:id="rId39"/>
    <p:sldLayoutId id="2147484108" r:id="rId40"/>
    <p:sldLayoutId id="2147484109" r:id="rId41"/>
    <p:sldLayoutId id="2147484110" r:id="rId4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3.xml"/><Relationship Id="rId1" Type="http://schemas.openxmlformats.org/officeDocument/2006/relationships/video" Target="https://www.youtube.com/embed/Ng0PUMkRjSg?feature=oembed"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integration.ie/en/isec/pages/migrant_integration_strategy" TargetMode="External"/><Relationship Id="rId1" Type="http://schemas.openxmlformats.org/officeDocument/2006/relationships/slideLayout" Target="../slideLayouts/slideLayout51.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www.consilium.europa.eu/en/infographics/temporary-protection-displaced-persons/" TargetMode="External"/><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oecd.org/migration/mig/migration-strategic-foresight.pdf" TargetMode="External"/><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svg"/><Relationship Id="rId7" Type="http://schemas.openxmlformats.org/officeDocument/2006/relationships/image" Target="../media/image18.svg"/><Relationship Id="rId2" Type="http://schemas.openxmlformats.org/officeDocument/2006/relationships/image" Target="../media/image46.png"/><Relationship Id="rId1" Type="http://schemas.openxmlformats.org/officeDocument/2006/relationships/slideLayout" Target="../slideLayouts/slideLayout74.xml"/><Relationship Id="rId6" Type="http://schemas.openxmlformats.org/officeDocument/2006/relationships/image" Target="../media/image17.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facebook.com/IOM" TargetMode="External"/><Relationship Id="rId7" Type="http://schemas.openxmlformats.org/officeDocument/2006/relationships/hyperlink" Target="https://www.consilium.europa.eu/en/policies/eu-migration-policy/" TargetMode="External"/><Relationship Id="rId2" Type="http://schemas.openxmlformats.org/officeDocument/2006/relationships/hyperlink" Target="https://www.iom.int/" TargetMode="External"/><Relationship Id="rId1" Type="http://schemas.openxmlformats.org/officeDocument/2006/relationships/slideLayout" Target="../slideLayouts/slideLayout74.xml"/><Relationship Id="rId6" Type="http://schemas.openxmlformats.org/officeDocument/2006/relationships/hyperlink" Target="https://www.facebook.com/OutsideMulticulturalMagazine" TargetMode="External"/><Relationship Id="rId11" Type="http://schemas.openxmlformats.org/officeDocument/2006/relationships/image" Target="../media/image55.png"/><Relationship Id="rId5" Type="http://schemas.openxmlformats.org/officeDocument/2006/relationships/hyperlink" Target="https://www.absolutely-intercultural.com/" TargetMode="External"/><Relationship Id="rId10" Type="http://schemas.openxmlformats.org/officeDocument/2006/relationships/image" Target="../media/image54.jpeg"/><Relationship Id="rId4" Type="http://schemas.openxmlformats.org/officeDocument/2006/relationships/hyperlink" Target="https://www.instagram.com/unmigration/" TargetMode="Externa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6.pn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27.svg"/><Relationship Id="rId2" Type="http://schemas.openxmlformats.org/officeDocument/2006/relationships/image" Target="../media/image59.png"/><Relationship Id="rId1" Type="http://schemas.openxmlformats.org/officeDocument/2006/relationships/slideLayout" Target="../slideLayouts/slideLayout191.xml"/><Relationship Id="rId6" Type="http://schemas.openxmlformats.org/officeDocument/2006/relationships/image" Target="../media/image26.png"/><Relationship Id="rId5" Type="http://schemas.openxmlformats.org/officeDocument/2006/relationships/image" Target="../media/image62.sv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hyperlink" Target="http://refugeelives.eu/" TargetMode="External"/><Relationship Id="rId13"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5.jpeg"/><Relationship Id="rId12" Type="http://schemas.openxmlformats.org/officeDocument/2006/relationships/hyperlink" Target="https://www.amnestyusa.org/take-action/" TargetMode="External"/><Relationship Id="rId2" Type="http://schemas.openxmlformats.org/officeDocument/2006/relationships/hyperlink" Target="https://kuskusproject.eu/en/make-food-not-war/" TargetMode="External"/><Relationship Id="rId1" Type="http://schemas.openxmlformats.org/officeDocument/2006/relationships/slideLayout" Target="../slideLayouts/slideLayout350.xml"/><Relationship Id="rId6" Type="http://schemas.openxmlformats.org/officeDocument/2006/relationships/hyperlink" Target="https://sanctuaryrunners.ie/about-direct-provision/" TargetMode="External"/><Relationship Id="rId11" Type="http://schemas.openxmlformats.org/officeDocument/2006/relationships/image" Target="../media/image67.jpeg"/><Relationship Id="rId5" Type="http://schemas.openxmlformats.org/officeDocument/2006/relationships/image" Target="../media/image64.jpeg"/><Relationship Id="rId15" Type="http://schemas.openxmlformats.org/officeDocument/2006/relationships/image" Target="../media/image23.svg"/><Relationship Id="rId10" Type="http://schemas.openxmlformats.org/officeDocument/2006/relationships/hyperlink" Target="https://www.theguardian.com/global-development/gallery/2019/dec/25/we-never-chose-this-refugees-use-art-to-imagine-a-better-world-in-pictures" TargetMode="External"/><Relationship Id="rId4" Type="http://schemas.openxmlformats.org/officeDocument/2006/relationships/hyperlink" Target="https://www.enar-eu.org/" TargetMode="External"/><Relationship Id="rId9" Type="http://schemas.openxmlformats.org/officeDocument/2006/relationships/image" Target="../media/image66.jpeg"/><Relationship Id="rId14"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rdEytem3fQk" TargetMode="External"/><Relationship Id="rId1" Type="http://schemas.openxmlformats.org/officeDocument/2006/relationships/slideLayout" Target="../slideLayouts/slideLayout518.xml"/><Relationship Id="rId5" Type="http://schemas.openxmlformats.org/officeDocument/2006/relationships/image" Target="../media/image35.png"/><Relationship Id="rId4" Type="http://schemas.openxmlformats.org/officeDocument/2006/relationships/hyperlink" Target="https://www.sos-childrensvillages.org/where-we-help/europe/croati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4.png"/><Relationship Id="rId1" Type="http://schemas.openxmlformats.org/officeDocument/2006/relationships/slideLayout" Target="../slideLayouts/slideLayout488.xml"/><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hyperlink" Target="https://www.youtube.com/watch?v=Cft7DXRklvM" TargetMode="Externa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35.xml"/><Relationship Id="rId5" Type="http://schemas.openxmlformats.org/officeDocument/2006/relationships/image" Target="../media/image79.sv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hyperlink" Target="https://wordpress.com/?aff=27964" TargetMode="External"/><Relationship Id="rId1" Type="http://schemas.openxmlformats.org/officeDocument/2006/relationships/slideLayout" Target="../slideLayouts/slideLayout27.xml"/><Relationship Id="rId5" Type="http://schemas.openxmlformats.org/officeDocument/2006/relationships/hyperlink" Target="https://jamboard.google.com/" TargetMode="External"/><Relationship Id="rId4" Type="http://schemas.openxmlformats.org/officeDocument/2006/relationships/hyperlink" Target="https://www.squarespace.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news.stanford.edu/2021/02/23/four-causes-zoom-fatigue-solutions/" TargetMode="External"/><Relationship Id="rId1" Type="http://schemas.openxmlformats.org/officeDocument/2006/relationships/slideLayout" Target="../slideLayouts/slideLayout572.xml"/><Relationship Id="rId5" Type="http://schemas.openxmlformats.org/officeDocument/2006/relationships/image" Target="../media/image16.sv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hyperlink" Target="https://www.theguardian.com/tv-and-radio/2022/may/16/eurovision-winners-sing-at-polish-border-on-way-back-to-ukraine" TargetMode="External"/><Relationship Id="rId1" Type="http://schemas.openxmlformats.org/officeDocument/2006/relationships/slideLayout" Target="../slideLayouts/slideLayout26.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unicef.org/eca/stories/refugee-and-migrant-children-create-mural-promote-unity-peace-and-friendship-greece" TargetMode="Externa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0.xml"/><Relationship Id="rId4" Type="http://schemas.openxmlformats.org/officeDocument/2006/relationships/image" Target="../media/image21.svg"/></Relationships>
</file>

<file path=ppt/slides/_rels/slide60.xml.rels><?xml version="1.0" encoding="UTF-8" standalone="yes"?>
<Relationships xmlns="http://schemas.openxmlformats.org/package/2006/relationships"><Relationship Id="rId2" Type="http://schemas.openxmlformats.org/officeDocument/2006/relationships/hyperlink" Target="https://www.poetryfoundation.org/poems/154739/the-migrant39s-reply" TargetMode="Externa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89.bin"/><Relationship Id="rId2" Type="http://schemas.openxmlformats.org/officeDocument/2006/relationships/hyperlink" Target="https://www.newwomenconnectors.com/" TargetMode="Externa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s://sportsbanter.com.au/british-asian-rugby-association-bara/" TargetMode="External"/><Relationship Id="rId2" Type="http://schemas.openxmlformats.org/officeDocument/2006/relationships/hyperlink" Target="https://baucemag.com/nzingha-prescod-advocates-for-diversity-and-inclusion-in-usa-fencing/"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bookdepository.com/I-Am-Zlatan-Ibrahimovic-Zlatan-Ibrahimovic/9780241966839?redirected=true&amp;utm_campaign=Base1&amp;utm_source=IE&amp;utm_content=I-Am-Zlatan-Ibrahimovic&amp;selectCurrency=EUR&amp;w=AFFPAU9921UXNKA8VT56&amp;msclkid=828fac0f59e316c90619ce933f7830ef&amp;utm_medium=cpc&amp;utm_term=4584138873162863" TargetMode="Externa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8.xml"/><Relationship Id="rId1" Type="http://schemas.openxmlformats.org/officeDocument/2006/relationships/video" Target="https://www.youtube.com/embed/zJqX1Z2E-i8?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techfugees.com/" TargetMode="External"/><Relationship Id="rId2" Type="http://schemas.openxmlformats.org/officeDocument/2006/relationships/image" Target="../media/image92.png"/><Relationship Id="rId1" Type="http://schemas.openxmlformats.org/officeDocument/2006/relationships/slideLayout" Target="../slideLayouts/slideLayout25.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hyperlink" Target="https://www.independent.ie/life/ellie-kisyombe-i-was-born-into-a-political-family-and-politics-is-part-of-my-makeup-i-wont-run-for-any-party-though-i-will-stand-as-an-independent-just-watch-this-space-40104538.html" TargetMode="External"/><Relationship Id="rId2" Type="http://schemas.openxmlformats.org/officeDocument/2006/relationships/slideLayout" Target="../slideLayouts/slideLayout26.xml"/><Relationship Id="rId1" Type="http://schemas.openxmlformats.org/officeDocument/2006/relationships/video" Target="https://www.youtube.com/embed/VQFKb1mISu0?start=8&amp;feature=oembed" TargetMode="Externa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hyperlink" Target="http://www.includemeproject.eu/"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898248" y="177335"/>
            <a:ext cx="9089769" cy="697353"/>
          </a:xfrm>
        </p:spPr>
        <p:txBody>
          <a:bodyPr/>
          <a:lstStyle/>
          <a:p>
            <a:r>
              <a:rPr lang="hr-BA" dirty="0"/>
              <a:t>OPEN EDUCATION RESOURCES</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6630565" y="1031278"/>
            <a:ext cx="5278651" cy="697353"/>
          </a:xfrm>
        </p:spPr>
        <p:txBody>
          <a:bodyPr>
            <a:normAutofit fontScale="70000" lnSpcReduction="20000"/>
          </a:bodyPr>
          <a:lstStyle/>
          <a:p>
            <a:r>
              <a:rPr lang="en-US" dirty="0"/>
              <a:t>Include Me Innovative Training Course </a:t>
            </a:r>
          </a:p>
        </p:txBody>
      </p:sp>
      <p:sp>
        <p:nvSpPr>
          <p:cNvPr id="5" name="TextBox 4">
            <a:extLst>
              <a:ext uri="{FF2B5EF4-FFF2-40B4-BE49-F238E27FC236}">
                <a16:creationId xmlns:a16="http://schemas.microsoft.com/office/drawing/2014/main" id="{BDE2F728-18CA-46BF-A233-43972A4F6F85}"/>
              </a:ext>
            </a:extLst>
          </p:cNvPr>
          <p:cNvSpPr txBox="1"/>
          <p:nvPr/>
        </p:nvSpPr>
        <p:spPr>
          <a:xfrm>
            <a:off x="203982" y="6457890"/>
            <a:ext cx="11784035" cy="400110"/>
          </a:xfrm>
          <a:prstGeom prst="rect">
            <a:avLst/>
          </a:prstGeom>
          <a:noFill/>
        </p:spPr>
        <p:txBody>
          <a:bodyPr wrap="square">
            <a:spAutoFit/>
          </a:bodyPr>
          <a:lstStyle/>
          <a:p>
            <a:pPr algn="ctr"/>
            <a:r>
              <a:rPr lang="en-GB" sz="1000" dirty="0">
                <a:solidFill>
                  <a:schemeClr val="tx2">
                    <a:lumMod val="50000"/>
                  </a:schemeClr>
                </a:solidFill>
              </a:rPr>
              <a:t>This programme  has been funded with support from the European Commission. The author is solely responsible for this publication (communication) and the Commission accepts no responsibility for any  use that may be made of the information contained therein 2020-1- FI01-KA203-066490 </a:t>
            </a:r>
          </a:p>
        </p:txBody>
      </p:sp>
      <p:sp>
        <p:nvSpPr>
          <p:cNvPr id="2" name="TextBox 1">
            <a:extLst>
              <a:ext uri="{FF2B5EF4-FFF2-40B4-BE49-F238E27FC236}">
                <a16:creationId xmlns:a16="http://schemas.microsoft.com/office/drawing/2014/main" id="{2C96D075-2D4B-4DE7-BBD3-9DA2A1D5B572}"/>
              </a:ext>
            </a:extLst>
          </p:cNvPr>
          <p:cNvSpPr txBox="1"/>
          <p:nvPr/>
        </p:nvSpPr>
        <p:spPr>
          <a:xfrm>
            <a:off x="4855800" y="2038988"/>
            <a:ext cx="7053416" cy="1754326"/>
          </a:xfrm>
          <a:prstGeom prst="rect">
            <a:avLst/>
          </a:prstGeom>
          <a:noFill/>
        </p:spPr>
        <p:txBody>
          <a:bodyPr wrap="square" rtlCol="0">
            <a:spAutoFit/>
          </a:bodyPr>
          <a:lstStyle/>
          <a:p>
            <a:pPr algn="r"/>
            <a:r>
              <a:rPr lang="hr-BA" sz="3600" dirty="0">
                <a:solidFill>
                  <a:srgbClr val="92D050"/>
                </a:solidFill>
              </a:rPr>
              <a:t>MODULE 3:</a:t>
            </a:r>
            <a:r>
              <a:rPr lang="hr-BA" sz="3600" dirty="0">
                <a:solidFill>
                  <a:schemeClr val="bg1"/>
                </a:solidFill>
              </a:rPr>
              <a:t> </a:t>
            </a:r>
            <a:r>
              <a:rPr lang="en-US" sz="3600" dirty="0">
                <a:solidFill>
                  <a:schemeClr val="bg1"/>
                </a:solidFill>
              </a:rPr>
              <a:t>Communications and Media Practices</a:t>
            </a:r>
          </a:p>
          <a:p>
            <a:pPr algn="r"/>
            <a:endParaRPr lang="en-US" sz="3600" dirty="0">
              <a:solidFill>
                <a:schemeClr val="bg1"/>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568992" y="1707963"/>
            <a:ext cx="11211115" cy="3245241"/>
          </a:xfrm>
        </p:spPr>
        <p:txBody>
          <a:bodyPr/>
          <a:lstStyle/>
          <a:p>
            <a:pPr marL="342900" indent="-342900">
              <a:buFont typeface="Wingdings" panose="05000000000000000000" pitchFamily="2" charset="2"/>
              <a:buChar char="ü"/>
            </a:pPr>
            <a:r>
              <a:rPr lang="en-GB" b="1" dirty="0">
                <a:solidFill>
                  <a:srgbClr val="92D050"/>
                </a:solidFill>
              </a:rPr>
              <a:t>Summarising</a:t>
            </a:r>
            <a:r>
              <a:rPr lang="en-US" b="1" dirty="0">
                <a:solidFill>
                  <a:srgbClr val="92D050"/>
                </a:solidFill>
              </a:rPr>
              <a:t>: </a:t>
            </a:r>
            <a:r>
              <a:rPr lang="hr-BA" dirty="0"/>
              <a:t>The mediator</a:t>
            </a:r>
            <a:r>
              <a:rPr lang="en-US" dirty="0"/>
              <a:t> outlines the main points made by </a:t>
            </a:r>
            <a:r>
              <a:rPr lang="hr-BA" dirty="0"/>
              <a:t>the </a:t>
            </a:r>
            <a:r>
              <a:rPr lang="en-US" dirty="0"/>
              <a:t>speaker.</a:t>
            </a:r>
          </a:p>
          <a:p>
            <a:pPr marL="342900" indent="-342900">
              <a:buFont typeface="Wingdings" panose="05000000000000000000" pitchFamily="2" charset="2"/>
              <a:buChar char="ü"/>
            </a:pPr>
            <a:r>
              <a:rPr lang="en-US" b="1" dirty="0">
                <a:solidFill>
                  <a:srgbClr val="28AF95"/>
                </a:solidFill>
              </a:rPr>
              <a:t>Reflecting: </a:t>
            </a:r>
            <a:r>
              <a:rPr lang="hr-BA" dirty="0"/>
              <a:t>The m</a:t>
            </a:r>
            <a:r>
              <a:rPr lang="bs-Latn-BA" dirty="0"/>
              <a:t>ediator </a:t>
            </a:r>
            <a:r>
              <a:rPr lang="en-US" dirty="0"/>
              <a:t>confirm</a:t>
            </a:r>
            <a:r>
              <a:rPr lang="bs-Latn-BA" dirty="0"/>
              <a:t>s</a:t>
            </a:r>
            <a:r>
              <a:rPr lang="en-US" dirty="0"/>
              <a:t> they have heard and understood the feelings expressed by </a:t>
            </a:r>
            <a:r>
              <a:rPr lang="hr-BA" dirty="0"/>
              <a:t>the </a:t>
            </a:r>
            <a:r>
              <a:rPr lang="en-US" dirty="0"/>
              <a:t>speaker.</a:t>
            </a:r>
          </a:p>
          <a:p>
            <a:pPr marL="342900" indent="-342900">
              <a:buFont typeface="Wingdings" panose="05000000000000000000" pitchFamily="2" charset="2"/>
              <a:buChar char="ü"/>
            </a:pPr>
            <a:r>
              <a:rPr lang="en-US" b="1" dirty="0">
                <a:solidFill>
                  <a:srgbClr val="1BA19A"/>
                </a:solidFill>
              </a:rPr>
              <a:t>Re-framing: </a:t>
            </a:r>
            <a:r>
              <a:rPr lang="bs-Latn-BA" dirty="0"/>
              <a:t>The mediator helps </a:t>
            </a:r>
            <a:r>
              <a:rPr lang="en-US" dirty="0"/>
              <a:t>the parties </a:t>
            </a:r>
            <a:r>
              <a:rPr lang="bs-Latn-BA" dirty="0"/>
              <a:t>to </a:t>
            </a:r>
            <a:r>
              <a:rPr lang="en-US" dirty="0"/>
              <a:t>move from position to interests.</a:t>
            </a:r>
          </a:p>
          <a:p>
            <a:pPr marL="342900" indent="-342900">
              <a:buFont typeface="Wingdings" panose="05000000000000000000" pitchFamily="2" charset="2"/>
              <a:buChar char="ü"/>
            </a:pPr>
            <a:r>
              <a:rPr lang="en-US" b="1" dirty="0">
                <a:solidFill>
                  <a:srgbClr val="1188A3"/>
                </a:solidFill>
              </a:rPr>
              <a:t>Acknowledging: </a:t>
            </a:r>
            <a:r>
              <a:rPr lang="bs-Latn-BA" dirty="0"/>
              <a:t>The mediator </a:t>
            </a:r>
            <a:r>
              <a:rPr lang="en-US" dirty="0"/>
              <a:t>verbally </a:t>
            </a:r>
            <a:r>
              <a:rPr lang="en-US" dirty="0" err="1"/>
              <a:t>recognises</a:t>
            </a:r>
            <a:r>
              <a:rPr lang="en-US" dirty="0"/>
              <a:t> what the speaker has said without agreeing or disagreeing.</a:t>
            </a:r>
          </a:p>
          <a:p>
            <a:pPr marL="342900" indent="-342900">
              <a:buFont typeface="Wingdings" panose="05000000000000000000" pitchFamily="2" charset="2"/>
              <a:buChar char="ü"/>
            </a:pPr>
            <a:r>
              <a:rPr lang="en-US" b="1" dirty="0"/>
              <a:t>Deferring: </a:t>
            </a:r>
            <a:r>
              <a:rPr lang="bs-Latn-BA" dirty="0"/>
              <a:t>The mediator </a:t>
            </a:r>
            <a:r>
              <a:rPr lang="en-US" dirty="0"/>
              <a:t>postpones the discussion until later.</a:t>
            </a:r>
          </a:p>
          <a:p>
            <a:pPr marL="342900" indent="-342900">
              <a:buFont typeface="Wingdings" panose="05000000000000000000" pitchFamily="2" charset="2"/>
              <a:buChar char="ü"/>
            </a:pPr>
            <a:r>
              <a:rPr lang="en-US" b="1" dirty="0">
                <a:solidFill>
                  <a:srgbClr val="92D050"/>
                </a:solidFill>
              </a:rPr>
              <a:t>Encouraging: </a:t>
            </a:r>
            <a:r>
              <a:rPr lang="hr-BA" dirty="0"/>
              <a:t>The mediator</a:t>
            </a:r>
            <a:r>
              <a:rPr lang="en-US" dirty="0"/>
              <a:t> encourages the parties if they feel upset.</a:t>
            </a:r>
          </a:p>
          <a:p>
            <a:pPr marL="342900" indent="-342900">
              <a:buFont typeface="Wingdings" panose="05000000000000000000" pitchFamily="2" charset="2"/>
              <a:buChar char="ü"/>
            </a:pPr>
            <a:r>
              <a:rPr lang="en-US" dirty="0">
                <a:solidFill>
                  <a:srgbClr val="28AF95"/>
                </a:solidFill>
              </a:rPr>
              <a:t> </a:t>
            </a:r>
            <a:r>
              <a:rPr lang="en-US" b="1" dirty="0">
                <a:solidFill>
                  <a:srgbClr val="28AF95"/>
                </a:solidFill>
              </a:rPr>
              <a:t>Restating: </a:t>
            </a:r>
            <a:r>
              <a:rPr lang="bs-Latn-BA" dirty="0"/>
              <a:t>Mediator </a:t>
            </a:r>
            <a:r>
              <a:rPr lang="en-US" dirty="0"/>
              <a:t>reassures the statements </a:t>
            </a:r>
            <a:r>
              <a:rPr lang="bs-Latn-BA" dirty="0"/>
              <a:t>they have </a:t>
            </a:r>
            <a:r>
              <a:rPr lang="en-US" dirty="0"/>
              <a:t>heard from </a:t>
            </a:r>
            <a:r>
              <a:rPr lang="hr-BA" dirty="0"/>
              <a:t>the </a:t>
            </a:r>
            <a:r>
              <a:rPr lang="en-US" dirty="0"/>
              <a:t>speak</a:t>
            </a:r>
            <a:r>
              <a:rPr lang="bs-Latn-BA" dirty="0"/>
              <a:t>er</a:t>
            </a:r>
            <a:r>
              <a:rPr lang="en-US" dirty="0"/>
              <a:t>.</a:t>
            </a:r>
          </a:p>
          <a:p>
            <a:pPr marL="342900" indent="-342900">
              <a:buFont typeface="Wingdings" panose="05000000000000000000" pitchFamily="2" charset="2"/>
              <a:buChar char="ü"/>
            </a:pPr>
            <a:r>
              <a:rPr lang="en-US" b="1" dirty="0">
                <a:solidFill>
                  <a:srgbClr val="1BA19A"/>
                </a:solidFill>
              </a:rPr>
              <a:t>Silence: </a:t>
            </a:r>
            <a:r>
              <a:rPr lang="hr-BA" dirty="0"/>
              <a:t>The mediator</a:t>
            </a:r>
            <a:r>
              <a:rPr lang="en-US" dirty="0"/>
              <a:t> </a:t>
            </a:r>
            <a:r>
              <a:rPr lang="bs-Latn-BA" dirty="0"/>
              <a:t>needs to</a:t>
            </a:r>
            <a:r>
              <a:rPr lang="en-US" dirty="0"/>
              <a:t> understand the silence of </a:t>
            </a:r>
            <a:r>
              <a:rPr lang="hr-BA" dirty="0"/>
              <a:t>the </a:t>
            </a:r>
            <a:r>
              <a:rPr lang="en-US" dirty="0"/>
              <a:t>parties.</a:t>
            </a:r>
          </a:p>
          <a:p>
            <a:pPr marL="342900" indent="-342900">
              <a:buFont typeface="Wingdings" panose="05000000000000000000" pitchFamily="2" charset="2"/>
              <a:buChar char="ü"/>
            </a:pPr>
            <a:r>
              <a:rPr lang="en-US" b="1" dirty="0">
                <a:solidFill>
                  <a:srgbClr val="1188A3"/>
                </a:solidFill>
              </a:rPr>
              <a:t>Order: </a:t>
            </a:r>
            <a:r>
              <a:rPr lang="en-US" dirty="0"/>
              <a:t>Mediator sets the sequence of topics, claims</a:t>
            </a:r>
            <a:r>
              <a:rPr lang="hr-BA" dirty="0"/>
              <a:t>-</a:t>
            </a:r>
            <a:endParaRPr lang="en-US" dirty="0"/>
          </a:p>
        </p:txBody>
      </p:sp>
      <p:sp>
        <p:nvSpPr>
          <p:cNvPr id="4" name="Rectangle 3"/>
          <p:cNvSpPr/>
          <p:nvPr/>
        </p:nvSpPr>
        <p:spPr>
          <a:xfrm>
            <a:off x="490442" y="300955"/>
            <a:ext cx="11211115" cy="584775"/>
          </a:xfrm>
          <a:prstGeom prst="rect">
            <a:avLst/>
          </a:prstGeom>
        </p:spPr>
        <p:txBody>
          <a:bodyPr wrap="square">
            <a:spAutoFit/>
          </a:bodyPr>
          <a:lstStyle/>
          <a:p>
            <a:r>
              <a:rPr lang="en-US" sz="3200" b="1" dirty="0">
                <a:solidFill>
                  <a:schemeClr val="bg1"/>
                </a:solidFill>
              </a:rPr>
              <a:t>The commonly used techniques of active listening by mediator</a:t>
            </a:r>
            <a:r>
              <a:rPr lang="bs-Latn-BA" sz="3200" b="1" dirty="0">
                <a:solidFill>
                  <a:schemeClr val="bg1"/>
                </a:solidFill>
              </a:rPr>
              <a:t>:</a:t>
            </a:r>
            <a:endParaRPr lang="en-US" sz="3200" b="1" dirty="0">
              <a:solidFill>
                <a:schemeClr val="bg1"/>
              </a:solidFill>
            </a:endParaRPr>
          </a:p>
        </p:txBody>
      </p:sp>
      <p:sp>
        <p:nvSpPr>
          <p:cNvPr id="2" name="TextBox 1">
            <a:extLst>
              <a:ext uri="{FF2B5EF4-FFF2-40B4-BE49-F238E27FC236}">
                <a16:creationId xmlns:a16="http://schemas.microsoft.com/office/drawing/2014/main" id="{B584095B-B763-3DC2-6A1C-5E0C81C3C4E6}"/>
              </a:ext>
            </a:extLst>
          </p:cNvPr>
          <p:cNvSpPr txBox="1"/>
          <p:nvPr/>
        </p:nvSpPr>
        <p:spPr>
          <a:xfrm>
            <a:off x="750226" y="6541854"/>
            <a:ext cx="6088526" cy="261610"/>
          </a:xfrm>
          <a:prstGeom prst="rect">
            <a:avLst/>
          </a:prstGeom>
          <a:noFill/>
        </p:spPr>
        <p:txBody>
          <a:bodyPr wrap="none" rtlCol="0">
            <a:spAutoFit/>
          </a:bodyPr>
          <a:lstStyle/>
          <a:p>
            <a:r>
              <a:rPr lang="hr-BA" sz="1100" dirty="0">
                <a:solidFill>
                  <a:srgbClr val="7F7F7F"/>
                </a:solidFill>
              </a:rPr>
              <a:t>SOURCE: https://viamediationcentre.org/readnews/MzY5/Significance-of-communication-in-mediation</a:t>
            </a:r>
            <a:endParaRPr lang="en-US" sz="1100" dirty="0">
              <a:solidFill>
                <a:srgbClr val="7F7F7F"/>
              </a:solidFill>
            </a:endParaRPr>
          </a:p>
        </p:txBody>
      </p:sp>
    </p:spTree>
    <p:extLst>
      <p:ext uri="{BB962C8B-B14F-4D97-AF65-F5344CB8AC3E}">
        <p14:creationId xmlns:p14="http://schemas.microsoft.com/office/powerpoint/2010/main" val="206850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46210" y="2158312"/>
            <a:ext cx="4819970" cy="3016383"/>
          </a:xfrm>
        </p:spPr>
        <p:txBody>
          <a:bodyPr>
            <a:normAutofit/>
          </a:bodyPr>
          <a:lstStyle/>
          <a:p>
            <a:r>
              <a:rPr lang="bs-Latn-BA" dirty="0"/>
              <a:t>Listening with empathy </a:t>
            </a:r>
            <a:r>
              <a:rPr lang="bs-Latn-BA" b="1" dirty="0">
                <a:solidFill>
                  <a:srgbClr val="92D050"/>
                </a:solidFill>
              </a:rPr>
              <a:t>represents</a:t>
            </a:r>
            <a:r>
              <a:rPr lang="en-US" b="1" dirty="0">
                <a:solidFill>
                  <a:srgbClr val="92D050"/>
                </a:solidFill>
              </a:rPr>
              <a:t> the ability of the mediator to understand and appreciate the feelings and needs of parties</a:t>
            </a:r>
            <a:r>
              <a:rPr lang="bs-Latn-BA" dirty="0"/>
              <a:t>,</a:t>
            </a:r>
            <a:r>
              <a:rPr lang="en-US" dirty="0"/>
              <a:t> and then convey to them</a:t>
            </a:r>
            <a:r>
              <a:rPr lang="tr-TR" dirty="0"/>
              <a:t>.</a:t>
            </a:r>
            <a:endParaRPr lang="en-US" dirty="0"/>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513616" y="522372"/>
            <a:ext cx="5085159" cy="582221"/>
          </a:xfrm>
          <a:prstGeom prst="rect">
            <a:avLst/>
          </a:prstGeom>
        </p:spPr>
        <p:txBody>
          <a:bodyPr>
            <a:noAutofit/>
          </a:bodyPr>
          <a:lstStyle/>
          <a:p>
            <a:pPr marL="0" indent="0">
              <a:buNone/>
            </a:pPr>
            <a:r>
              <a:rPr lang="bs-Latn-BA" sz="3600" b="1" dirty="0">
                <a:solidFill>
                  <a:schemeClr val="bg1"/>
                </a:solidFill>
              </a:rPr>
              <a:t>2. Listening with Empathy</a:t>
            </a:r>
            <a:endParaRPr lang="en-US" sz="3600" b="1" dirty="0">
              <a:solidFill>
                <a:schemeClr val="bg1"/>
              </a:solidFill>
            </a:endParaRP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19125" y="0"/>
            <a:ext cx="5689600" cy="6858000"/>
          </a:xfrm>
        </p:spPr>
      </p:pic>
    </p:spTree>
    <p:extLst>
      <p:ext uri="{BB962C8B-B14F-4D97-AF65-F5344CB8AC3E}">
        <p14:creationId xmlns:p14="http://schemas.microsoft.com/office/powerpoint/2010/main" val="372918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9066" y="1508248"/>
            <a:ext cx="4819970" cy="4851362"/>
          </a:xfrm>
        </p:spPr>
        <p:txBody>
          <a:bodyPr>
            <a:normAutofit/>
          </a:bodyPr>
          <a:lstStyle/>
          <a:p>
            <a:r>
              <a:rPr lang="en-US" dirty="0"/>
              <a:t>The appropriate body language of the listener </a:t>
            </a:r>
            <a:r>
              <a:rPr lang="en-US" b="1" dirty="0">
                <a:solidFill>
                  <a:srgbClr val="92D050"/>
                </a:solidFill>
              </a:rPr>
              <a:t>indicates to the speaker that </a:t>
            </a:r>
            <a:r>
              <a:rPr lang="bs-Latn-BA" b="1" dirty="0">
                <a:solidFill>
                  <a:srgbClr val="92D050"/>
                </a:solidFill>
              </a:rPr>
              <a:t>they are </a:t>
            </a:r>
            <a:r>
              <a:rPr lang="en-US" b="1" dirty="0">
                <a:solidFill>
                  <a:srgbClr val="92D050"/>
                </a:solidFill>
              </a:rPr>
              <a:t>attentive</a:t>
            </a:r>
            <a:r>
              <a:rPr lang="en-US" dirty="0"/>
              <a:t>. </a:t>
            </a:r>
            <a:endParaRPr lang="bs-Latn-BA" dirty="0"/>
          </a:p>
          <a:p>
            <a:r>
              <a:rPr lang="en-US" b="1" dirty="0">
                <a:solidFill>
                  <a:srgbClr val="92D050"/>
                </a:solidFill>
              </a:rPr>
              <a:t>Example:</a:t>
            </a:r>
            <a:r>
              <a:rPr lang="en-US" dirty="0">
                <a:solidFill>
                  <a:srgbClr val="92D050"/>
                </a:solidFill>
              </a:rPr>
              <a:t> </a:t>
            </a:r>
            <a:r>
              <a:rPr lang="en-US" dirty="0"/>
              <a:t>symmetry of posture, a smiling face, leaning gently towards the parties for listening</a:t>
            </a:r>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3. Body Language</a:t>
            </a:r>
            <a:endParaRPr lang="en-US" sz="3600" b="1" dirty="0">
              <a:solidFill>
                <a:schemeClr val="bg1"/>
              </a:solidFill>
            </a:endParaRP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5929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268995" y="2158312"/>
            <a:ext cx="5197185" cy="3016383"/>
          </a:xfrm>
        </p:spPr>
        <p:txBody>
          <a:bodyPr>
            <a:normAutofit/>
          </a:bodyPr>
          <a:lstStyle/>
          <a:p>
            <a:r>
              <a:rPr lang="bs-Latn-BA" dirty="0"/>
              <a:t>The right questions help both parties and mediators to understand what the issues are. </a:t>
            </a:r>
          </a:p>
          <a:p>
            <a:r>
              <a:rPr lang="en-US" b="1" dirty="0">
                <a:solidFill>
                  <a:srgbClr val="92D050"/>
                </a:solidFill>
              </a:rPr>
              <a:t>Mediator must gather information of high quality by asking relevant questions. </a:t>
            </a:r>
          </a:p>
        </p:txBody>
      </p:sp>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5945154" y="514133"/>
            <a:ext cx="5991422" cy="582221"/>
          </a:xfrm>
          <a:prstGeom prst="rect">
            <a:avLst/>
          </a:prstGeom>
        </p:spPr>
        <p:txBody>
          <a:bodyPr>
            <a:noAutofit/>
          </a:bodyPr>
          <a:lstStyle/>
          <a:p>
            <a:pPr marL="0" indent="0">
              <a:buNone/>
            </a:pPr>
            <a:r>
              <a:rPr lang="bs-Latn-BA" sz="3600" b="1" dirty="0">
                <a:solidFill>
                  <a:schemeClr val="bg1"/>
                </a:solidFill>
              </a:rPr>
              <a:t>4. Asking the Right Questions</a:t>
            </a:r>
            <a:endParaRPr lang="en-US" sz="3600" b="1" dirty="0">
              <a:solidFill>
                <a:schemeClr val="bg1"/>
              </a:solidFill>
            </a:endParaRPr>
          </a:p>
        </p:txBody>
      </p:sp>
      <p:pic>
        <p:nvPicPr>
          <p:cNvPr id="5" name="Picture Placeholder 4"/>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0" y="0"/>
            <a:ext cx="5898855" cy="6857999"/>
          </a:xfrm>
        </p:spPr>
      </p:pic>
    </p:spTree>
    <p:extLst>
      <p:ext uri="{BB962C8B-B14F-4D97-AF65-F5344CB8AC3E}">
        <p14:creationId xmlns:p14="http://schemas.microsoft.com/office/powerpoint/2010/main" val="137358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8F12D-9524-4CBB-AFB4-13958368E39D}"/>
              </a:ext>
            </a:extLst>
          </p:cNvPr>
          <p:cNvSpPr>
            <a:spLocks noGrp="1"/>
          </p:cNvSpPr>
          <p:nvPr>
            <p:ph type="body" sz="quarter" idx="18"/>
          </p:nvPr>
        </p:nvSpPr>
        <p:spPr>
          <a:xfrm>
            <a:off x="856064" y="4137797"/>
            <a:ext cx="5029134" cy="1233272"/>
          </a:xfrm>
        </p:spPr>
        <p:txBody>
          <a:bodyPr>
            <a:normAutofit/>
          </a:bodyPr>
          <a:lstStyle/>
          <a:p>
            <a:pPr marL="0" indent="0" algn="ctr"/>
            <a:r>
              <a:rPr lang="en-GB" dirty="0"/>
              <a:t>Prof. </a:t>
            </a:r>
            <a:r>
              <a:rPr lang="en-GB" dirty="0" err="1"/>
              <a:t>Elayne</a:t>
            </a:r>
            <a:r>
              <a:rPr lang="en-GB" dirty="0"/>
              <a:t> Greenberg </a:t>
            </a:r>
            <a:r>
              <a:rPr lang="bs-Latn-BA" dirty="0"/>
              <a:t>explains </a:t>
            </a:r>
            <a:r>
              <a:rPr lang="en-GB" dirty="0"/>
              <a:t>communication skills that a mediator needs to have</a:t>
            </a:r>
            <a:r>
              <a:rPr lang="tr-TR" dirty="0"/>
              <a:t>.</a:t>
            </a:r>
            <a:endParaRPr lang="en-GB" dirty="0"/>
          </a:p>
        </p:txBody>
      </p:sp>
      <p:sp>
        <p:nvSpPr>
          <p:cNvPr id="4" name="Text Placeholder 3">
            <a:extLst>
              <a:ext uri="{FF2B5EF4-FFF2-40B4-BE49-F238E27FC236}">
                <a16:creationId xmlns:a16="http://schemas.microsoft.com/office/drawing/2014/main" id="{991E5D9B-5AD0-49F1-8E92-1AEE243C6625}"/>
              </a:ext>
            </a:extLst>
          </p:cNvPr>
          <p:cNvSpPr>
            <a:spLocks noGrp="1"/>
          </p:cNvSpPr>
          <p:nvPr>
            <p:ph type="body" sz="quarter" idx="16"/>
          </p:nvPr>
        </p:nvSpPr>
        <p:spPr>
          <a:xfrm>
            <a:off x="689535" y="968204"/>
            <a:ext cx="6057254" cy="1604757"/>
          </a:xfrm>
        </p:spPr>
        <p:txBody>
          <a:bodyPr>
            <a:normAutofit lnSpcReduction="10000"/>
          </a:bodyPr>
          <a:lstStyle/>
          <a:p>
            <a:r>
              <a:rPr lang="en-US" b="1" dirty="0"/>
              <a:t>Mediation Skills:</a:t>
            </a:r>
            <a:endParaRPr lang="bs-Latn-BA" b="1" dirty="0"/>
          </a:p>
          <a:p>
            <a:r>
              <a:rPr lang="en-US" sz="3200" dirty="0"/>
              <a:t>Communication in Mediation,</a:t>
            </a:r>
            <a:endParaRPr lang="bs-Latn-BA" sz="3200" dirty="0"/>
          </a:p>
          <a:p>
            <a:r>
              <a:rPr lang="en-US" sz="3200" dirty="0">
                <a:solidFill>
                  <a:srgbClr val="92D050"/>
                </a:solidFill>
              </a:rPr>
              <a:t>Prof. Greenberg</a:t>
            </a:r>
          </a:p>
        </p:txBody>
      </p:sp>
      <p:sp>
        <p:nvSpPr>
          <p:cNvPr id="5" name="TextBox 4">
            <a:extLst>
              <a:ext uri="{FF2B5EF4-FFF2-40B4-BE49-F238E27FC236}">
                <a16:creationId xmlns:a16="http://schemas.microsoft.com/office/drawing/2014/main" id="{62FFA2A8-6495-4378-B948-98F4B1F833FC}"/>
              </a:ext>
            </a:extLst>
          </p:cNvPr>
          <p:cNvSpPr txBox="1"/>
          <p:nvPr/>
        </p:nvSpPr>
        <p:spPr>
          <a:xfrm>
            <a:off x="3563046" y="3541254"/>
            <a:ext cx="3133358" cy="461665"/>
          </a:xfrm>
          <a:prstGeom prst="rect">
            <a:avLst/>
          </a:prstGeom>
          <a:noFill/>
        </p:spPr>
        <p:txBody>
          <a:bodyPr wrap="none" rtlCol="0">
            <a:spAutoFit/>
          </a:bodyPr>
          <a:lstStyle/>
          <a:p>
            <a:r>
              <a:rPr lang="hr-BA" sz="2400" i="1" dirty="0">
                <a:solidFill>
                  <a:srgbClr val="92D050"/>
                </a:solidFill>
              </a:rPr>
              <a:t>Click to watch the video</a:t>
            </a:r>
            <a:endParaRPr lang="en-US" sz="2400" i="1" dirty="0">
              <a:solidFill>
                <a:srgbClr val="92D050"/>
              </a:solidFill>
            </a:endParaRPr>
          </a:p>
        </p:txBody>
      </p:sp>
      <p:sp>
        <p:nvSpPr>
          <p:cNvPr id="6" name="Picture Placeholder 5">
            <a:extLst>
              <a:ext uri="{FF2B5EF4-FFF2-40B4-BE49-F238E27FC236}">
                <a16:creationId xmlns:a16="http://schemas.microsoft.com/office/drawing/2014/main" id="{EDC9A61B-8598-3E9E-77E3-101D9045C8F2}"/>
              </a:ext>
            </a:extLst>
          </p:cNvPr>
          <p:cNvSpPr>
            <a:spLocks noGrp="1"/>
          </p:cNvSpPr>
          <p:nvPr>
            <p:ph type="pic" sz="quarter" idx="10"/>
          </p:nvPr>
        </p:nvSpPr>
        <p:spPr/>
      </p:sp>
      <p:pic>
        <p:nvPicPr>
          <p:cNvPr id="7" name="Online Media 6" title="4. Mediation Skills: Communication in Mediation, Prof. Greenberg">
            <a:hlinkClick r:id="" action="ppaction://media"/>
            <a:extLst>
              <a:ext uri="{FF2B5EF4-FFF2-40B4-BE49-F238E27FC236}">
                <a16:creationId xmlns:a16="http://schemas.microsoft.com/office/drawing/2014/main" id="{03D7725C-65CA-7F3B-46BE-07BD973E4440}"/>
              </a:ext>
            </a:extLst>
          </p:cNvPr>
          <p:cNvPicPr>
            <a:picLocks noRot="1" noChangeAspect="1"/>
          </p:cNvPicPr>
          <p:nvPr>
            <a:videoFile r:link="rId1"/>
          </p:nvPr>
        </p:nvPicPr>
        <p:blipFill>
          <a:blip r:embed="rId3"/>
          <a:stretch>
            <a:fillRect/>
          </a:stretch>
        </p:blipFill>
        <p:spPr>
          <a:xfrm>
            <a:off x="6905625" y="1203325"/>
            <a:ext cx="5286375" cy="3913188"/>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18846">
            <a:off x="6113749" y="1838713"/>
            <a:ext cx="1021904" cy="2043807"/>
          </a:xfrm>
          <a:prstGeom prst="rect">
            <a:avLst/>
          </a:prstGeom>
          <a:noFill/>
          <a:ln>
            <a:noFill/>
          </a:ln>
        </p:spPr>
      </p:pic>
    </p:spTree>
    <p:extLst>
      <p:ext uri="{BB962C8B-B14F-4D97-AF65-F5344CB8AC3E}">
        <p14:creationId xmlns:p14="http://schemas.microsoft.com/office/powerpoint/2010/main" val="24623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F0CEDC-AF6B-FE4C-96E1-65402113D5F1}"/>
              </a:ext>
            </a:extLst>
          </p:cNvPr>
          <p:cNvSpPr>
            <a:spLocks noGrp="1"/>
          </p:cNvSpPr>
          <p:nvPr>
            <p:ph type="body" sz="quarter" idx="16"/>
          </p:nvPr>
        </p:nvSpPr>
        <p:spPr/>
        <p:txBody>
          <a:bodyPr>
            <a:normAutofit lnSpcReduction="10000"/>
          </a:bodyPr>
          <a:lstStyle/>
          <a:p>
            <a:r>
              <a:rPr lang="en-IE" dirty="0"/>
              <a:t>2.</a:t>
            </a:r>
            <a:endParaRPr lang="en-US" dirty="0"/>
          </a:p>
        </p:txBody>
      </p:sp>
      <p:sp>
        <p:nvSpPr>
          <p:cNvPr id="7" name="Text Placeholder 6">
            <a:extLst>
              <a:ext uri="{FF2B5EF4-FFF2-40B4-BE49-F238E27FC236}">
                <a16:creationId xmlns:a16="http://schemas.microsoft.com/office/drawing/2014/main" id="{535CED3B-86D4-AC40-8107-98B495F9C1BB}"/>
              </a:ext>
            </a:extLst>
          </p:cNvPr>
          <p:cNvSpPr>
            <a:spLocks noGrp="1"/>
          </p:cNvSpPr>
          <p:nvPr>
            <p:ph type="body" sz="quarter" idx="18"/>
          </p:nvPr>
        </p:nvSpPr>
        <p:spPr>
          <a:xfrm>
            <a:off x="6244633" y="2035536"/>
            <a:ext cx="6102350" cy="851567"/>
          </a:xfrm>
        </p:spPr>
        <p:txBody>
          <a:bodyPr>
            <a:noAutofit/>
          </a:bodyPr>
          <a:lstStyle/>
          <a:p>
            <a:pPr marL="0" indent="0"/>
            <a:r>
              <a:rPr lang="en-US" sz="2800" dirty="0"/>
              <a:t>What is Policy, National Policies, EU policies, how does your message link to them? </a:t>
            </a:r>
          </a:p>
          <a:p>
            <a:pPr marL="0" indent="0"/>
            <a:endParaRPr lang="en-US" sz="2800" dirty="0"/>
          </a:p>
          <a:p>
            <a:endParaRPr lang="en-US" sz="2800" dirty="0"/>
          </a:p>
        </p:txBody>
      </p:sp>
      <p:pic>
        <p:nvPicPr>
          <p:cNvPr id="9" name="Picture Placeholder 8"/>
          <p:cNvPicPr>
            <a:picLocks noGrp="1" noChangeAspect="1"/>
          </p:cNvPicPr>
          <p:nvPr>
            <p:ph type="pic" sz="quarter" idx="10"/>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41300" y="228600"/>
            <a:ext cx="11696700" cy="5946816"/>
          </a:xfrm>
        </p:spPr>
      </p:pic>
    </p:spTree>
    <p:extLst>
      <p:ext uri="{BB962C8B-B14F-4D97-AF65-F5344CB8AC3E}">
        <p14:creationId xmlns:p14="http://schemas.microsoft.com/office/powerpoint/2010/main" val="378094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13507" y="774495"/>
            <a:ext cx="4958399" cy="653021"/>
          </a:xfrm>
        </p:spPr>
        <p:txBody>
          <a:bodyPr>
            <a:normAutofit/>
          </a:bodyPr>
          <a:lstStyle/>
          <a:p>
            <a:pPr algn="l"/>
            <a:r>
              <a:rPr lang="hr-BA" sz="3200" b="1" i="0" dirty="0"/>
              <a:t>What is Policy?</a:t>
            </a:r>
          </a:p>
        </p:txBody>
      </p:sp>
      <p:sp>
        <p:nvSpPr>
          <p:cNvPr id="13" name="Rectangle 12"/>
          <p:cNvSpPr/>
          <p:nvPr/>
        </p:nvSpPr>
        <p:spPr>
          <a:xfrm>
            <a:off x="583684" y="1427516"/>
            <a:ext cx="5512316" cy="4524315"/>
          </a:xfrm>
          <a:prstGeom prst="rect">
            <a:avLst/>
          </a:prstGeom>
        </p:spPr>
        <p:txBody>
          <a:bodyPr wrap="square">
            <a:spAutoFit/>
          </a:bodyPr>
          <a:lstStyle/>
          <a:p>
            <a:pPr marL="342900" indent="-342900" algn="just">
              <a:buFont typeface="Wingdings" panose="05000000000000000000" pitchFamily="2" charset="2"/>
              <a:buChar char="ü"/>
            </a:pPr>
            <a:r>
              <a:rPr lang="en-US" sz="2400" b="1" dirty="0">
                <a:solidFill>
                  <a:srgbClr val="92D050"/>
                </a:solidFill>
              </a:rPr>
              <a:t>Policy</a:t>
            </a:r>
            <a:r>
              <a:rPr lang="en-US" sz="2400" dirty="0">
                <a:solidFill>
                  <a:srgbClr val="6D6E6C"/>
                </a:solidFill>
              </a:rPr>
              <a:t> </a:t>
            </a:r>
            <a:r>
              <a:rPr lang="en-US" sz="2400" dirty="0">
                <a:solidFill>
                  <a:schemeClr val="bg1"/>
                </a:solidFill>
              </a:rPr>
              <a:t>is a set of values and objectives that guide the work of organisations and bodies. </a:t>
            </a:r>
            <a:endParaRPr lang="bs-Latn-BA" sz="2400" dirty="0">
              <a:solidFill>
                <a:schemeClr val="bg1"/>
              </a:solidFill>
            </a:endParaRPr>
          </a:p>
          <a:p>
            <a:pPr algn="just"/>
            <a:endParaRPr lang="bs-Latn-BA" sz="2400" dirty="0">
              <a:solidFill>
                <a:srgbClr val="6D6E6C"/>
              </a:solidFill>
            </a:endParaRPr>
          </a:p>
          <a:p>
            <a:pPr algn="just"/>
            <a:r>
              <a:rPr lang="bs-Latn-BA" sz="2400" dirty="0">
                <a:solidFill>
                  <a:srgbClr val="6D6E6C"/>
                </a:solidFill>
              </a:rPr>
              <a:t>  </a:t>
            </a:r>
            <a:r>
              <a:rPr lang="en-US" sz="2400" dirty="0">
                <a:solidFill>
                  <a:schemeClr val="bg1"/>
                </a:solidFill>
              </a:rPr>
              <a:t>This includes, for example</a:t>
            </a:r>
            <a:r>
              <a:rPr lang="bs-Latn-BA" sz="2400" dirty="0">
                <a:solidFill>
                  <a:schemeClr val="bg1"/>
                </a:solidFill>
              </a:rPr>
              <a:t>:</a:t>
            </a:r>
          </a:p>
          <a:p>
            <a:r>
              <a:rPr lang="en-US" sz="2400" dirty="0">
                <a:solidFill>
                  <a:srgbClr val="92D050"/>
                </a:solidFill>
              </a:rPr>
              <a:t> </a:t>
            </a:r>
            <a:r>
              <a:rPr lang="bs-Latn-BA" sz="2400" dirty="0">
                <a:solidFill>
                  <a:srgbClr val="92D050"/>
                </a:solidFill>
              </a:rPr>
              <a:t>       -  </a:t>
            </a:r>
            <a:r>
              <a:rPr lang="en-US" sz="2400" i="1" dirty="0">
                <a:solidFill>
                  <a:srgbClr val="92D050"/>
                </a:solidFill>
              </a:rPr>
              <a:t>National Government policies</a:t>
            </a:r>
            <a:endParaRPr lang="bs-Latn-BA" sz="2400" i="1" dirty="0">
              <a:solidFill>
                <a:srgbClr val="92D050"/>
              </a:solidFill>
            </a:endParaRPr>
          </a:p>
          <a:p>
            <a:r>
              <a:rPr lang="bs-Latn-BA" sz="2400" i="1" dirty="0">
                <a:solidFill>
                  <a:srgbClr val="92D050"/>
                </a:solidFill>
              </a:rPr>
              <a:t>        -  </a:t>
            </a:r>
            <a:r>
              <a:rPr lang="en-US" sz="2400" i="1" dirty="0">
                <a:solidFill>
                  <a:srgbClr val="92D050"/>
                </a:solidFill>
              </a:rPr>
              <a:t>European Union policies.</a:t>
            </a:r>
            <a:endParaRPr lang="hr-BA" sz="2400" i="1" dirty="0">
              <a:solidFill>
                <a:srgbClr val="92D050"/>
              </a:solidFill>
            </a:endParaRPr>
          </a:p>
          <a:p>
            <a:pPr algn="just"/>
            <a:endParaRPr lang="hr-BA" sz="2400" dirty="0">
              <a:solidFill>
                <a:schemeClr val="bg1"/>
              </a:solidFill>
            </a:endParaRPr>
          </a:p>
          <a:p>
            <a:pPr marL="342900" indent="-342900" algn="just">
              <a:buFont typeface="Wingdings" panose="05000000000000000000" pitchFamily="2" charset="2"/>
              <a:buChar char="ü"/>
            </a:pPr>
            <a:r>
              <a:rPr lang="en-US" sz="2400" b="1" dirty="0">
                <a:solidFill>
                  <a:schemeClr val="bg1"/>
                </a:solidFill>
              </a:rPr>
              <a:t>Policy</a:t>
            </a:r>
            <a:r>
              <a:rPr lang="en-US" sz="2400" dirty="0">
                <a:solidFill>
                  <a:schemeClr val="bg1"/>
                </a:solidFill>
              </a:rPr>
              <a:t> is important because it tells us what organisations and bodies plan to achieve and how they will be guided in their work.</a:t>
            </a:r>
          </a:p>
        </p:txBody>
      </p:sp>
      <p:pic>
        <p:nvPicPr>
          <p:cNvPr id="3" name="Picture Placeholder 2"/>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529931" y="-1"/>
            <a:ext cx="5248975" cy="6858001"/>
          </a:xfrm>
        </p:spPr>
      </p:pic>
    </p:spTree>
    <p:extLst>
      <p:ext uri="{BB962C8B-B14F-4D97-AF65-F5344CB8AC3E}">
        <p14:creationId xmlns:p14="http://schemas.microsoft.com/office/powerpoint/2010/main" val="418886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8B0B3-EBF3-6D6F-B566-B5C58CAEB2DF}"/>
              </a:ext>
            </a:extLst>
          </p:cNvPr>
          <p:cNvSpPr>
            <a:spLocks noGrp="1"/>
          </p:cNvSpPr>
          <p:nvPr>
            <p:ph type="body" sz="quarter" idx="13"/>
          </p:nvPr>
        </p:nvSpPr>
        <p:spPr>
          <a:xfrm>
            <a:off x="1316335" y="855912"/>
            <a:ext cx="9388183" cy="4493975"/>
          </a:xfrm>
        </p:spPr>
        <p:txBody>
          <a:bodyPr/>
          <a:lstStyle/>
          <a:p>
            <a:r>
              <a:rPr lang="hr-BA" dirty="0"/>
              <a:t>T</a:t>
            </a:r>
            <a:r>
              <a:rPr lang="en-US" dirty="0"/>
              <a:t>o communicate with authority, we need to understand the policy context/the big picture. The power of being 'on message' with policy gives credibility to your message. </a:t>
            </a:r>
          </a:p>
        </p:txBody>
      </p:sp>
    </p:spTree>
    <p:extLst>
      <p:ext uri="{BB962C8B-B14F-4D97-AF65-F5344CB8AC3E}">
        <p14:creationId xmlns:p14="http://schemas.microsoft.com/office/powerpoint/2010/main" val="425107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03019" y="2341896"/>
            <a:ext cx="8803298" cy="3867704"/>
          </a:xfrm>
        </p:spPr>
        <p:txBody>
          <a:bodyPr/>
          <a:lstStyle/>
          <a:p>
            <a:pPr marL="571500" indent="-571500" algn="ctr">
              <a:buFont typeface="Wingdings" panose="05000000000000000000" pitchFamily="2" charset="2"/>
              <a:buChar char="ü"/>
            </a:pPr>
            <a:r>
              <a:rPr lang="en-US" dirty="0">
                <a:solidFill>
                  <a:schemeClr val="bg1"/>
                </a:solidFill>
              </a:rPr>
              <a:t>Government policy tells us what the Government’s priorities are and what it plans to accomplish. </a:t>
            </a:r>
            <a:endParaRPr lang="hr-BA" dirty="0">
              <a:solidFill>
                <a:schemeClr val="bg1"/>
              </a:solidFill>
            </a:endParaRPr>
          </a:p>
          <a:p>
            <a:pPr marL="571500" indent="-571500" algn="ctr">
              <a:buFont typeface="Wingdings" panose="05000000000000000000" pitchFamily="2" charset="2"/>
              <a:buChar char="ü"/>
            </a:pPr>
            <a:endParaRPr lang="hr-BA" dirty="0">
              <a:solidFill>
                <a:schemeClr val="bg1"/>
              </a:solidFill>
            </a:endParaRPr>
          </a:p>
          <a:p>
            <a:pPr marL="571500" indent="-571500" algn="ctr">
              <a:buFont typeface="Wingdings" panose="05000000000000000000" pitchFamily="2" charset="2"/>
              <a:buChar char="ü"/>
            </a:pPr>
            <a:r>
              <a:rPr lang="en-US" dirty="0">
                <a:solidFill>
                  <a:schemeClr val="bg1"/>
                </a:solidFill>
              </a:rPr>
              <a:t>It sets out the commitments it is making on a range of different issues. For example: education and training, employment, mental health, the rights of people with disabilities, migration and so forth.</a:t>
            </a:r>
          </a:p>
        </p:txBody>
      </p:sp>
      <p:sp>
        <p:nvSpPr>
          <p:cNvPr id="3" name="Text Placeholder 2"/>
          <p:cNvSpPr>
            <a:spLocks noGrp="1"/>
          </p:cNvSpPr>
          <p:nvPr>
            <p:ph type="body" sz="quarter" idx="16"/>
          </p:nvPr>
        </p:nvSpPr>
        <p:spPr/>
        <p:txBody>
          <a:bodyPr anchor="ctr" anchorCtr="1">
            <a:normAutofit lnSpcReduction="10000"/>
          </a:bodyPr>
          <a:lstStyle/>
          <a:p>
            <a:r>
              <a:rPr lang="bs-Latn-BA" dirty="0"/>
              <a:t>Top tip!</a:t>
            </a:r>
            <a:endParaRPr lang="en-US" dirty="0"/>
          </a:p>
        </p:txBody>
      </p:sp>
      <p:sp>
        <p:nvSpPr>
          <p:cNvPr id="5" name="Text Placeholder 1">
            <a:extLst>
              <a:ext uri="{FF2B5EF4-FFF2-40B4-BE49-F238E27FC236}">
                <a16:creationId xmlns:a16="http://schemas.microsoft.com/office/drawing/2014/main" id="{7CE1818F-2530-4C08-B3DB-9E8B61E1F42C}"/>
              </a:ext>
            </a:extLst>
          </p:cNvPr>
          <p:cNvSpPr txBox="1">
            <a:spLocks/>
          </p:cNvSpPr>
          <p:nvPr/>
        </p:nvSpPr>
        <p:spPr>
          <a:xfrm>
            <a:off x="4123059" y="934082"/>
            <a:ext cx="4031412"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28AF95"/>
                </a:solidFill>
              </a:rPr>
              <a:t>Government</a:t>
            </a:r>
            <a:r>
              <a:rPr lang="bs-Latn-BA" sz="3600" b="1" dirty="0">
                <a:solidFill>
                  <a:srgbClr val="28AF95"/>
                </a:solidFill>
              </a:rPr>
              <a:t> policy</a:t>
            </a:r>
            <a:endParaRPr lang="hr-BA" sz="3600" b="1" dirty="0">
              <a:solidFill>
                <a:srgbClr val="28AF95"/>
              </a:solidFill>
            </a:endParaRPr>
          </a:p>
        </p:txBody>
      </p:sp>
      <p:sp>
        <p:nvSpPr>
          <p:cNvPr id="6" name="Rectangle 5"/>
          <p:cNvSpPr/>
          <p:nvPr/>
        </p:nvSpPr>
        <p:spPr>
          <a:xfrm>
            <a:off x="347565" y="220909"/>
            <a:ext cx="2174789" cy="650368"/>
          </a:xfrm>
          <a:prstGeom prst="rect">
            <a:avLst/>
          </a:prstGeom>
          <a:solidFill>
            <a:srgbClr val="28AF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s-Latn-BA" sz="3600" dirty="0"/>
              <a:t>EXAMPLE</a:t>
            </a:r>
            <a:endParaRPr lang="en-US" sz="3600" dirty="0"/>
          </a:p>
        </p:txBody>
      </p:sp>
    </p:spTree>
    <p:extLst>
      <p:ext uri="{BB962C8B-B14F-4D97-AF65-F5344CB8AC3E}">
        <p14:creationId xmlns:p14="http://schemas.microsoft.com/office/powerpoint/2010/main" val="106020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741405" y="287122"/>
            <a:ext cx="9481751" cy="641689"/>
          </a:xfrm>
        </p:spPr>
        <p:txBody>
          <a:bodyPr>
            <a:normAutofit/>
          </a:bodyPr>
          <a:lstStyle/>
          <a:p>
            <a:r>
              <a:rPr lang="en-US" b="1" dirty="0"/>
              <a:t>How does your </a:t>
            </a:r>
            <a:r>
              <a:rPr lang="hr-BA" b="1" dirty="0"/>
              <a:t>message </a:t>
            </a:r>
            <a:r>
              <a:rPr lang="en-US" b="1" dirty="0"/>
              <a:t>link to </a:t>
            </a:r>
            <a:r>
              <a:rPr lang="en-US" b="1" dirty="0" err="1"/>
              <a:t>polic</a:t>
            </a:r>
            <a:r>
              <a:rPr lang="hr-BA" b="1" dirty="0"/>
              <a:t>ies</a:t>
            </a:r>
            <a:r>
              <a:rPr lang="en-US" b="1" dirty="0"/>
              <a:t>?</a:t>
            </a:r>
          </a:p>
        </p:txBody>
      </p:sp>
      <p:sp>
        <p:nvSpPr>
          <p:cNvPr id="4" name="Text Placeholder 3"/>
          <p:cNvSpPr>
            <a:spLocks noGrp="1"/>
          </p:cNvSpPr>
          <p:nvPr>
            <p:ph type="body" sz="quarter" idx="23"/>
          </p:nvPr>
        </p:nvSpPr>
        <p:spPr>
          <a:xfrm>
            <a:off x="1116285" y="2342769"/>
            <a:ext cx="3686375" cy="4013765"/>
          </a:xfrm>
        </p:spPr>
        <p:txBody>
          <a:bodyPr>
            <a:normAutofit/>
          </a:bodyPr>
          <a:lstStyle/>
          <a:p>
            <a:pPr algn="just">
              <a:lnSpc>
                <a:spcPct val="100000"/>
              </a:lnSpc>
            </a:pPr>
            <a:r>
              <a:rPr lang="en-US" sz="2400" dirty="0">
                <a:solidFill>
                  <a:srgbClr val="28AF95"/>
                </a:solidFill>
              </a:rPr>
              <a:t>The </a:t>
            </a:r>
            <a:r>
              <a:rPr lang="hr-BA" sz="2400" dirty="0">
                <a:solidFill>
                  <a:srgbClr val="28AF95"/>
                </a:solidFill>
              </a:rPr>
              <a:t>messages</a:t>
            </a:r>
            <a:r>
              <a:rPr lang="en-US" sz="2400" dirty="0">
                <a:solidFill>
                  <a:srgbClr val="28AF95"/>
                </a:solidFill>
              </a:rPr>
              <a:t> and activities that take place as part of </a:t>
            </a:r>
            <a:r>
              <a:rPr lang="hr-BA" sz="2400" dirty="0">
                <a:solidFill>
                  <a:srgbClr val="28AF95"/>
                </a:solidFill>
              </a:rPr>
              <a:t>migrants’ </a:t>
            </a:r>
            <a:r>
              <a:rPr lang="en-IE" sz="2400" dirty="0">
                <a:solidFill>
                  <a:srgbClr val="28AF95"/>
                </a:solidFill>
              </a:rPr>
              <a:t>mediation ad </a:t>
            </a:r>
            <a:r>
              <a:rPr lang="hr-BA" sz="2400" dirty="0">
                <a:solidFill>
                  <a:srgbClr val="28AF95"/>
                </a:solidFill>
              </a:rPr>
              <a:t>advocacy</a:t>
            </a:r>
            <a:r>
              <a:rPr lang="en-US" sz="2400" dirty="0">
                <a:solidFill>
                  <a:srgbClr val="28AF95"/>
                </a:solidFill>
              </a:rPr>
              <a:t> can help to achieve national </a:t>
            </a:r>
            <a:r>
              <a:rPr lang="hr-BA" sz="2400" dirty="0">
                <a:solidFill>
                  <a:srgbClr val="28AF95"/>
                </a:solidFill>
              </a:rPr>
              <a:t>inclusion and integration</a:t>
            </a:r>
            <a:r>
              <a:rPr lang="en-US" sz="2400" dirty="0">
                <a:solidFill>
                  <a:srgbClr val="28AF95"/>
                </a:solidFill>
              </a:rPr>
              <a:t> policy</a:t>
            </a:r>
            <a:r>
              <a:rPr lang="bs-Latn-BA" sz="2400" dirty="0">
                <a:solidFill>
                  <a:srgbClr val="28AF95"/>
                </a:solidFill>
              </a:rPr>
              <a:t> </a:t>
            </a:r>
            <a:r>
              <a:rPr lang="en-US" sz="2400" dirty="0">
                <a:solidFill>
                  <a:srgbClr val="28AF95"/>
                </a:solidFill>
              </a:rPr>
              <a:t>objectives.</a:t>
            </a:r>
          </a:p>
        </p:txBody>
      </p:sp>
      <p:sp>
        <p:nvSpPr>
          <p:cNvPr id="6" name="Text Placeholder 5">
            <a:extLst>
              <a:ext uri="{FF2B5EF4-FFF2-40B4-BE49-F238E27FC236}">
                <a16:creationId xmlns:a16="http://schemas.microsoft.com/office/drawing/2014/main" id="{F757A7DB-196D-418F-BD67-FAB12B633F66}"/>
              </a:ext>
            </a:extLst>
          </p:cNvPr>
          <p:cNvSpPr>
            <a:spLocks noGrp="1"/>
          </p:cNvSpPr>
          <p:nvPr>
            <p:ph type="body" sz="quarter" idx="20"/>
          </p:nvPr>
        </p:nvSpPr>
        <p:spPr>
          <a:xfrm>
            <a:off x="5895842" y="2337754"/>
            <a:ext cx="5883698" cy="3722513"/>
          </a:xfrm>
        </p:spPr>
        <p:txBody>
          <a:bodyPr/>
          <a:lstStyle/>
          <a:p>
            <a:pPr marL="342900" indent="-342900" algn="just">
              <a:buClr>
                <a:srgbClr val="28AF95"/>
              </a:buClr>
              <a:buFont typeface="Wingdings" panose="05000000000000000000" pitchFamily="2" charset="2"/>
              <a:buChar char="ü"/>
            </a:pPr>
            <a:r>
              <a:rPr lang="hr-BA" dirty="0"/>
              <a:t>Policies should </a:t>
            </a:r>
            <a:r>
              <a:rPr lang="en-US" dirty="0"/>
              <a:t>support </a:t>
            </a:r>
            <a:r>
              <a:rPr lang="hr-BA" dirty="0"/>
              <a:t>initiatives</a:t>
            </a:r>
            <a:r>
              <a:rPr lang="en-US" dirty="0"/>
              <a:t> that promote active citizenship of </a:t>
            </a:r>
            <a:r>
              <a:rPr lang="hr-BA" dirty="0"/>
              <a:t>migrants </a:t>
            </a:r>
          </a:p>
          <a:p>
            <a:pPr marL="342900" indent="-342900" algn="just">
              <a:buClr>
                <a:srgbClr val="28AF95"/>
              </a:buClr>
              <a:buFont typeface="Wingdings" panose="05000000000000000000" pitchFamily="2" charset="2"/>
              <a:buChar char="ü"/>
            </a:pPr>
            <a:r>
              <a:rPr lang="hr-BA" dirty="0"/>
              <a:t>Your message </a:t>
            </a:r>
            <a:r>
              <a:rPr lang="en-US" dirty="0"/>
              <a:t>can connect </a:t>
            </a:r>
            <a:r>
              <a:rPr lang="hr-BA" dirty="0"/>
              <a:t>migrants </a:t>
            </a:r>
            <a:r>
              <a:rPr lang="en-US" dirty="0"/>
              <a:t>and decision makers to ensure that </a:t>
            </a:r>
            <a:r>
              <a:rPr lang="hr-BA" dirty="0"/>
              <a:t>migrants</a:t>
            </a:r>
            <a:r>
              <a:rPr lang="en-US" dirty="0"/>
              <a:t> have a voice in decision-making that affects their lives</a:t>
            </a:r>
            <a:endParaRPr lang="hr-BA" dirty="0"/>
          </a:p>
          <a:p>
            <a:pPr marL="342900" indent="-342900" algn="just">
              <a:buClr>
                <a:srgbClr val="28AF95"/>
              </a:buClr>
              <a:buFont typeface="Wingdings" panose="05000000000000000000" pitchFamily="2" charset="2"/>
              <a:buChar char="ü"/>
            </a:pPr>
            <a:r>
              <a:rPr lang="hr-BA" dirty="0"/>
              <a:t>Your messages could feed into the needs analysis for any migrant inclusion and integration strategies as well as general developm</a:t>
            </a:r>
            <a:r>
              <a:rPr lang="en-US" dirty="0"/>
              <a:t>e</a:t>
            </a:r>
            <a:r>
              <a:rPr lang="hr-BA" dirty="0"/>
              <a:t>nt strategies at local, national and international levels</a:t>
            </a:r>
          </a:p>
        </p:txBody>
      </p:sp>
      <p:sp>
        <p:nvSpPr>
          <p:cNvPr id="2" name="Rectangle 1"/>
          <p:cNvSpPr/>
          <p:nvPr/>
        </p:nvSpPr>
        <p:spPr>
          <a:xfrm>
            <a:off x="6213053" y="1340895"/>
            <a:ext cx="2339038" cy="584775"/>
          </a:xfrm>
          <a:prstGeom prst="rect">
            <a:avLst/>
          </a:prstGeom>
        </p:spPr>
        <p:txBody>
          <a:bodyPr wrap="none">
            <a:spAutoFit/>
          </a:bodyPr>
          <a:lstStyle/>
          <a:p>
            <a:r>
              <a:rPr lang="en-US" sz="3200" dirty="0">
                <a:solidFill>
                  <a:srgbClr val="28AF95"/>
                </a:solidFill>
              </a:rPr>
              <a:t>For example:</a:t>
            </a:r>
            <a:endParaRPr lang="hr-BA" sz="3200" dirty="0">
              <a:solidFill>
                <a:srgbClr val="28AF95"/>
              </a:solidFill>
            </a:endParaRPr>
          </a:p>
        </p:txBody>
      </p:sp>
      <p:pic>
        <p:nvPicPr>
          <p:cNvPr id="7" name="Graphic 17" descr="Viral outline">
            <a:extLst>
              <a:ext uri="{FF2B5EF4-FFF2-40B4-BE49-F238E27FC236}">
                <a16:creationId xmlns:a16="http://schemas.microsoft.com/office/drawing/2014/main" id="{6958BD86-77AD-47E0-82EF-329DE3F35FB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01514" y="1205262"/>
            <a:ext cx="914400" cy="914400"/>
          </a:xfrm>
          <a:prstGeom prst="rect">
            <a:avLst/>
          </a:prstGeom>
        </p:spPr>
      </p:pic>
    </p:spTree>
    <p:extLst>
      <p:ext uri="{BB962C8B-B14F-4D97-AF65-F5344CB8AC3E}">
        <p14:creationId xmlns:p14="http://schemas.microsoft.com/office/powerpoint/2010/main" val="3642881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women posing for a photo&#10;&#10;Description automatically generated with medium confidence">
            <a:extLst>
              <a:ext uri="{FF2B5EF4-FFF2-40B4-BE49-F238E27FC236}">
                <a16:creationId xmlns:a16="http://schemas.microsoft.com/office/drawing/2014/main" id="{64D5D894-572A-4F4D-A1DF-29682D009AE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0" y="2138361"/>
            <a:ext cx="12191999" cy="3387725"/>
          </a:xfrm>
        </p:spPr>
      </p:pic>
      <p:sp>
        <p:nvSpPr>
          <p:cNvPr id="2" name="Rectangle 1">
            <a:extLst>
              <a:ext uri="{FF2B5EF4-FFF2-40B4-BE49-F238E27FC236}">
                <a16:creationId xmlns:a16="http://schemas.microsoft.com/office/drawing/2014/main" id="{5F39EE38-11B7-4D57-8213-3726616444F6}"/>
              </a:ext>
            </a:extLst>
          </p:cNvPr>
          <p:cNvSpPr/>
          <p:nvPr/>
        </p:nvSpPr>
        <p:spPr>
          <a:xfrm>
            <a:off x="3028336" y="3981751"/>
            <a:ext cx="6105832" cy="775681"/>
          </a:xfrm>
          <a:prstGeom prst="rect">
            <a:avLst/>
          </a:prstGeom>
          <a:solidFill>
            <a:srgbClr val="28AF95">
              <a:alpha val="86000"/>
            </a:srgbClr>
          </a:solidFill>
          <a:ln>
            <a:solidFill>
              <a:srgbClr val="28A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A8A15C9-08BC-BF41-B446-844E297D470C}"/>
              </a:ext>
            </a:extLst>
          </p:cNvPr>
          <p:cNvSpPr>
            <a:spLocks noGrp="1"/>
          </p:cNvSpPr>
          <p:nvPr>
            <p:ph type="body" sz="quarter" idx="15"/>
          </p:nvPr>
        </p:nvSpPr>
        <p:spPr>
          <a:xfrm>
            <a:off x="1730783" y="4023631"/>
            <a:ext cx="8839202" cy="775681"/>
          </a:xfrm>
        </p:spPr>
        <p:txBody>
          <a:bodyPr/>
          <a:lstStyle/>
          <a:p>
            <a:r>
              <a:rPr lang="en-US" sz="4000" dirty="0"/>
              <a:t>Open Education Resources</a:t>
            </a:r>
          </a:p>
        </p:txBody>
      </p:sp>
      <p:sp>
        <p:nvSpPr>
          <p:cNvPr id="4" name="Rectangle 3">
            <a:extLst>
              <a:ext uri="{FF2B5EF4-FFF2-40B4-BE49-F238E27FC236}">
                <a16:creationId xmlns:a16="http://schemas.microsoft.com/office/drawing/2014/main" id="{83785593-4CD6-4DA3-BCCB-425D11255878}"/>
              </a:ext>
            </a:extLst>
          </p:cNvPr>
          <p:cNvSpPr/>
          <p:nvPr/>
        </p:nvSpPr>
        <p:spPr>
          <a:xfrm>
            <a:off x="2133906" y="4841193"/>
            <a:ext cx="7983488" cy="2016808"/>
          </a:xfrm>
          <a:prstGeom prst="rect">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A0BD539-FB71-A342-90B5-30F27290639E}"/>
              </a:ext>
            </a:extLst>
          </p:cNvPr>
          <p:cNvSpPr>
            <a:spLocks noGrp="1"/>
          </p:cNvSpPr>
          <p:nvPr>
            <p:ph type="body" sz="quarter" idx="16"/>
          </p:nvPr>
        </p:nvSpPr>
        <p:spPr>
          <a:xfrm>
            <a:off x="2502616" y="5223560"/>
            <a:ext cx="7295535" cy="1252074"/>
          </a:xfrm>
        </p:spPr>
        <p:txBody>
          <a:bodyPr>
            <a:normAutofit fontScale="92500" lnSpcReduction="20000"/>
          </a:bodyPr>
          <a:lstStyle/>
          <a:p>
            <a:r>
              <a:rPr lang="hr-BA" sz="2800" dirty="0"/>
              <a:t>A unique approach to </a:t>
            </a:r>
            <a:r>
              <a:rPr lang="en-US" sz="2800" i="0" u="none" strike="noStrike" baseline="0" dirty="0"/>
              <a:t>deliver mediation skills training to</a:t>
            </a:r>
            <a:r>
              <a:rPr lang="hr-BA" sz="2800" i="0" u="none" strike="noStrike" baseline="0" dirty="0"/>
              <a:t> adult</a:t>
            </a:r>
            <a:r>
              <a:rPr lang="en-US" sz="2800" i="0" u="none" strike="noStrike" baseline="0" dirty="0"/>
              <a:t> learners in creative, dynamic ways</a:t>
            </a:r>
            <a:r>
              <a:rPr lang="hr-BA" sz="2800" i="0" u="none" strike="noStrike" baseline="0" dirty="0"/>
              <a:t>,</a:t>
            </a:r>
            <a:r>
              <a:rPr lang="en-US" sz="2800" i="0" u="none" strike="noStrike" baseline="0" dirty="0"/>
              <a:t> allowing them to maximise inclusion</a:t>
            </a:r>
            <a:r>
              <a:rPr lang="hr-BA" sz="2800" i="0" u="none" strike="noStrike" baseline="0" dirty="0"/>
              <a:t> </a:t>
            </a:r>
            <a:r>
              <a:rPr lang="en-US" sz="2800" i="0" u="none" strike="noStrike" baseline="0" dirty="0"/>
              <a:t>through mediation.</a:t>
            </a:r>
            <a:endParaRPr lang="en-US" sz="2800" dirty="0"/>
          </a:p>
        </p:txBody>
      </p:sp>
      <p:sp>
        <p:nvSpPr>
          <p:cNvPr id="3" name="TextBox 2">
            <a:extLst>
              <a:ext uri="{FF2B5EF4-FFF2-40B4-BE49-F238E27FC236}">
                <a16:creationId xmlns:a16="http://schemas.microsoft.com/office/drawing/2014/main" id="{E7FC33C2-57AC-4925-A175-5DDD2D885DDD}"/>
              </a:ext>
            </a:extLst>
          </p:cNvPr>
          <p:cNvSpPr txBox="1"/>
          <p:nvPr/>
        </p:nvSpPr>
        <p:spPr>
          <a:xfrm>
            <a:off x="2133906" y="1116180"/>
            <a:ext cx="4244560" cy="830997"/>
          </a:xfrm>
          <a:prstGeom prst="rect">
            <a:avLst/>
          </a:prstGeom>
          <a:noFill/>
        </p:spPr>
        <p:txBody>
          <a:bodyPr wrap="none" rtlCol="0">
            <a:spAutoFit/>
          </a:bodyPr>
          <a:lstStyle/>
          <a:p>
            <a:r>
              <a:rPr lang="hr-BA" sz="4800" b="1" dirty="0">
                <a:solidFill>
                  <a:srgbClr val="28AF95"/>
                </a:solidFill>
              </a:rPr>
              <a:t>Welcome to</a:t>
            </a:r>
            <a:r>
              <a:rPr lang="en-IE" sz="4800" b="1" dirty="0">
                <a:solidFill>
                  <a:srgbClr val="28AF95"/>
                </a:solidFill>
              </a:rPr>
              <a:t> the</a:t>
            </a:r>
            <a:endParaRPr lang="en-US" sz="4800" b="1" dirty="0">
              <a:solidFill>
                <a:srgbClr val="28AF95"/>
              </a:solidFill>
            </a:endParaRPr>
          </a:p>
        </p:txBody>
      </p:sp>
    </p:spTree>
    <p:extLst>
      <p:ext uri="{BB962C8B-B14F-4D97-AF65-F5344CB8AC3E}">
        <p14:creationId xmlns:p14="http://schemas.microsoft.com/office/powerpoint/2010/main" val="1495015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346567" y="782733"/>
            <a:ext cx="4958399" cy="653021"/>
          </a:xfrm>
        </p:spPr>
        <p:txBody>
          <a:bodyPr>
            <a:normAutofit/>
          </a:bodyPr>
          <a:lstStyle/>
          <a:p>
            <a:r>
              <a:rPr lang="hr-BA" sz="3600" b="1" i="0" dirty="0"/>
              <a:t>Example of Policies </a:t>
            </a:r>
          </a:p>
        </p:txBody>
      </p:sp>
      <p:pic>
        <p:nvPicPr>
          <p:cNvPr id="12" name="Picture Placeholder 11">
            <a:hlinkClick r:id="rId2"/>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p:cNvSpPr/>
          <p:nvPr/>
        </p:nvSpPr>
        <p:spPr>
          <a:xfrm>
            <a:off x="6267792" y="2580466"/>
            <a:ext cx="5512316" cy="1697068"/>
          </a:xfrm>
          <a:prstGeom prst="rect">
            <a:avLst/>
          </a:prstGeom>
        </p:spPr>
        <p:txBody>
          <a:bodyPr wrap="square">
            <a:spAutoFit/>
          </a:bodyPr>
          <a:lstStyle/>
          <a:p>
            <a:pPr algn="ctr">
              <a:lnSpc>
                <a:spcPct val="150000"/>
              </a:lnSpc>
            </a:pPr>
            <a:r>
              <a:rPr lang="en-US" sz="2400" b="1" dirty="0">
                <a:solidFill>
                  <a:schemeClr val="bg1"/>
                </a:solidFill>
              </a:rPr>
              <a:t>The Migrant Integration Strategy </a:t>
            </a:r>
            <a:endParaRPr lang="bs-Latn-BA" sz="2400" b="1" dirty="0">
              <a:solidFill>
                <a:schemeClr val="bg1"/>
              </a:solidFill>
            </a:endParaRPr>
          </a:p>
          <a:p>
            <a:pPr algn="ctr">
              <a:lnSpc>
                <a:spcPct val="150000"/>
              </a:lnSpc>
            </a:pPr>
            <a:r>
              <a:rPr lang="hr-BA" sz="2400" dirty="0">
                <a:solidFill>
                  <a:schemeClr val="bg1"/>
                </a:solidFill>
              </a:rPr>
              <a:t>(Ireland, national level +  local levels – each county </a:t>
            </a:r>
            <a:r>
              <a:rPr lang="en-IE" sz="2400" dirty="0">
                <a:solidFill>
                  <a:schemeClr val="bg1"/>
                </a:solidFill>
              </a:rPr>
              <a:t>benefits from </a:t>
            </a:r>
            <a:r>
              <a:rPr lang="hr-BA" sz="2400" dirty="0">
                <a:solidFill>
                  <a:schemeClr val="bg1"/>
                </a:solidFill>
              </a:rPr>
              <a:t>hav</a:t>
            </a:r>
            <a:r>
              <a:rPr lang="en-IE" sz="2400" dirty="0">
                <a:solidFill>
                  <a:schemeClr val="bg1"/>
                </a:solidFill>
              </a:rPr>
              <a:t>ing </a:t>
            </a:r>
            <a:r>
              <a:rPr lang="hr-BA" sz="2400" dirty="0">
                <a:solidFill>
                  <a:schemeClr val="bg1"/>
                </a:solidFill>
              </a:rPr>
              <a:t>one)</a:t>
            </a:r>
            <a:endParaRPr lang="en-IE" sz="2400" dirty="0">
              <a:solidFill>
                <a:schemeClr val="bg1"/>
              </a:solidFill>
              <a:highlight>
                <a:srgbClr val="FFFF00"/>
              </a:highlight>
            </a:endParaRPr>
          </a:p>
        </p:txBody>
      </p:sp>
      <p:sp>
        <p:nvSpPr>
          <p:cNvPr id="16" name="Rectangle 15"/>
          <p:cNvSpPr/>
          <p:nvPr/>
        </p:nvSpPr>
        <p:spPr>
          <a:xfrm>
            <a:off x="6523165" y="5225300"/>
            <a:ext cx="3914176" cy="830997"/>
          </a:xfrm>
          <a:prstGeom prst="rect">
            <a:avLst/>
          </a:prstGeom>
        </p:spPr>
        <p:txBody>
          <a:bodyPr wrap="square">
            <a:spAutoFit/>
          </a:bodyPr>
          <a:lstStyle/>
          <a:p>
            <a:r>
              <a:rPr lang="bs-Latn-BA" sz="2400" b="1" i="1" dirty="0">
                <a:solidFill>
                  <a:srgbClr val="92D050"/>
                </a:solidFill>
              </a:rPr>
              <a:t>Read the full article here-Click the image! </a:t>
            </a:r>
            <a:endParaRPr lang="en-IE" sz="2400" i="1" dirty="0">
              <a:solidFill>
                <a:srgbClr val="92D050"/>
              </a:solidFill>
              <a:highlight>
                <a:srgbClr val="FFFF00"/>
              </a:highlight>
            </a:endParaRPr>
          </a:p>
        </p:txBody>
      </p:sp>
      <p:pic>
        <p:nvPicPr>
          <p:cNvPr id="7" name="Graphic 6" descr="Arrow: Counter-clockwise curve with solid fill">
            <a:extLst>
              <a:ext uri="{FF2B5EF4-FFF2-40B4-BE49-F238E27FC236}">
                <a16:creationId xmlns:a16="http://schemas.microsoft.com/office/drawing/2014/main" id="{BB748957-54CB-4140-9F02-7769619A3ED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8629436">
            <a:off x="5105201" y="3853597"/>
            <a:ext cx="2072037" cy="2072037"/>
          </a:xfrm>
          <a:prstGeom prst="rect">
            <a:avLst/>
          </a:prstGeom>
        </p:spPr>
      </p:pic>
    </p:spTree>
    <p:extLst>
      <p:ext uri="{BB962C8B-B14F-4D97-AF65-F5344CB8AC3E}">
        <p14:creationId xmlns:p14="http://schemas.microsoft.com/office/powerpoint/2010/main" val="407526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22BE72-A24C-FF34-216D-A0657A0D3241}"/>
              </a:ext>
            </a:extLst>
          </p:cNvPr>
          <p:cNvSpPr>
            <a:spLocks noGrp="1"/>
          </p:cNvSpPr>
          <p:nvPr>
            <p:ph type="body" sz="quarter" idx="13"/>
          </p:nvPr>
        </p:nvSpPr>
        <p:spPr>
          <a:xfrm>
            <a:off x="828015" y="721279"/>
            <a:ext cx="4369392" cy="1602822"/>
          </a:xfrm>
        </p:spPr>
        <p:txBody>
          <a:bodyPr/>
          <a:lstStyle/>
          <a:p>
            <a:r>
              <a:rPr lang="en-US" b="1" dirty="0"/>
              <a:t>EU temporary protection for displaced persons </a:t>
            </a:r>
          </a:p>
          <a:p>
            <a:endParaRPr lang="en-US" dirty="0"/>
          </a:p>
        </p:txBody>
      </p:sp>
      <p:pic>
        <p:nvPicPr>
          <p:cNvPr id="15" name="Picture 14">
            <a:extLst>
              <a:ext uri="{FF2B5EF4-FFF2-40B4-BE49-F238E27FC236}">
                <a16:creationId xmlns:a16="http://schemas.microsoft.com/office/drawing/2014/main" id="{1DF9EDDA-6019-87BA-53B7-BBACD624C233}"/>
              </a:ext>
            </a:extLst>
          </p:cNvPr>
          <p:cNvPicPr>
            <a:picLocks noChangeAspect="1"/>
          </p:cNvPicPr>
          <p:nvPr/>
        </p:nvPicPr>
        <p:blipFill>
          <a:blip r:embed="rId2"/>
          <a:stretch>
            <a:fillRect/>
          </a:stretch>
        </p:blipFill>
        <p:spPr>
          <a:xfrm>
            <a:off x="5680320" y="1610117"/>
            <a:ext cx="6026566" cy="3637766"/>
          </a:xfrm>
          <a:prstGeom prst="rect">
            <a:avLst/>
          </a:prstGeom>
        </p:spPr>
      </p:pic>
      <p:sp>
        <p:nvSpPr>
          <p:cNvPr id="17" name="TextBox 16">
            <a:extLst>
              <a:ext uri="{FF2B5EF4-FFF2-40B4-BE49-F238E27FC236}">
                <a16:creationId xmlns:a16="http://schemas.microsoft.com/office/drawing/2014/main" id="{BB0D31D4-7B83-969D-4B20-DA29846B6F7F}"/>
              </a:ext>
            </a:extLst>
          </p:cNvPr>
          <p:cNvSpPr txBox="1"/>
          <p:nvPr/>
        </p:nvSpPr>
        <p:spPr>
          <a:xfrm>
            <a:off x="898595" y="2324101"/>
            <a:ext cx="4197280" cy="3416320"/>
          </a:xfrm>
          <a:prstGeom prst="rect">
            <a:avLst/>
          </a:prstGeom>
          <a:noFill/>
        </p:spPr>
        <p:txBody>
          <a:bodyPr wrap="square">
            <a:spAutoFit/>
          </a:bodyPr>
          <a:lstStyle/>
          <a:p>
            <a:r>
              <a:rPr lang="en-US" sz="2400" dirty="0">
                <a:solidFill>
                  <a:schemeClr val="bg1"/>
                </a:solidFill>
              </a:rPr>
              <a:t>This infographic collates </a:t>
            </a:r>
            <a:r>
              <a:rPr lang="en-US" sz="2400" b="1" dirty="0">
                <a:solidFill>
                  <a:schemeClr val="bg1"/>
                </a:solidFill>
              </a:rPr>
              <a:t>questions and answers</a:t>
            </a:r>
            <a:r>
              <a:rPr lang="en-US" sz="2400" dirty="0">
                <a:solidFill>
                  <a:schemeClr val="bg1"/>
                </a:solidFill>
              </a:rPr>
              <a:t> on temporary protection, including who can benefit from it, their rights and the duration of the mechanism</a:t>
            </a:r>
            <a:r>
              <a:rPr lang="hr-BA" sz="2400" dirty="0">
                <a:solidFill>
                  <a:schemeClr val="bg1"/>
                </a:solidFill>
              </a:rPr>
              <a:t>:</a:t>
            </a:r>
          </a:p>
          <a:p>
            <a:r>
              <a:rPr lang="en-US" sz="2400"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https://www.consilium.europa.eu/en/infographics/temporary-protection-displaced-persons/</a:t>
            </a:r>
            <a:r>
              <a:rPr lang="hr-BA" sz="2400" dirty="0">
                <a:solidFill>
                  <a:schemeClr val="accent5">
                    <a:lumMod val="40000"/>
                    <a:lumOff val="60000"/>
                  </a:schemeClr>
                </a:solidFill>
              </a:rPr>
              <a:t> </a:t>
            </a:r>
            <a:endParaRPr lang="en-US" sz="2400" dirty="0">
              <a:solidFill>
                <a:schemeClr val="accent5">
                  <a:lumMod val="40000"/>
                  <a:lumOff val="60000"/>
                </a:schemeClr>
              </a:solidFill>
            </a:endParaRPr>
          </a:p>
        </p:txBody>
      </p:sp>
    </p:spTree>
    <p:extLst>
      <p:ext uri="{BB962C8B-B14F-4D97-AF65-F5344CB8AC3E}">
        <p14:creationId xmlns:p14="http://schemas.microsoft.com/office/powerpoint/2010/main" val="2544899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F0CEDC-AF6B-FE4C-96E1-65402113D5F1}"/>
              </a:ext>
            </a:extLst>
          </p:cNvPr>
          <p:cNvSpPr>
            <a:spLocks noGrp="1"/>
          </p:cNvSpPr>
          <p:nvPr>
            <p:ph type="body" sz="quarter" idx="16"/>
          </p:nvPr>
        </p:nvSpPr>
        <p:spPr/>
        <p:txBody>
          <a:bodyPr>
            <a:normAutofit lnSpcReduction="10000"/>
          </a:bodyPr>
          <a:lstStyle/>
          <a:p>
            <a:r>
              <a:rPr lang="hr-BA" dirty="0"/>
              <a:t>2</a:t>
            </a:r>
            <a:endParaRPr lang="en-US" dirty="0"/>
          </a:p>
        </p:txBody>
      </p:sp>
      <p:sp>
        <p:nvSpPr>
          <p:cNvPr id="7" name="Text Placeholder 6">
            <a:extLst>
              <a:ext uri="{FF2B5EF4-FFF2-40B4-BE49-F238E27FC236}">
                <a16:creationId xmlns:a16="http://schemas.microsoft.com/office/drawing/2014/main" id="{535CED3B-86D4-AC40-8107-98B495F9C1BB}"/>
              </a:ext>
            </a:extLst>
          </p:cNvPr>
          <p:cNvSpPr>
            <a:spLocks noGrp="1"/>
          </p:cNvSpPr>
          <p:nvPr>
            <p:ph type="body" sz="quarter" idx="18"/>
          </p:nvPr>
        </p:nvSpPr>
        <p:spPr>
          <a:xfrm>
            <a:off x="6244633" y="2035536"/>
            <a:ext cx="6102350" cy="851567"/>
          </a:xfrm>
        </p:spPr>
        <p:txBody>
          <a:bodyPr>
            <a:noAutofit/>
          </a:bodyPr>
          <a:lstStyle/>
          <a:p>
            <a:pPr marL="0" indent="0"/>
            <a:r>
              <a:rPr lang="hr-BA" sz="2800" dirty="0"/>
              <a:t>B</a:t>
            </a:r>
            <a:r>
              <a:rPr lang="en-US" sz="2800" dirty="0"/>
              <a:t>ecome an informed voice in media debates and in policy development and resources planning</a:t>
            </a:r>
          </a:p>
          <a:p>
            <a:endParaRPr lang="en-US" sz="2800" dirty="0"/>
          </a:p>
        </p:txBody>
      </p:sp>
      <p:pic>
        <p:nvPicPr>
          <p:cNvPr id="9" name="Picture Placeholder 8"/>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241300" y="239110"/>
            <a:ext cx="11696700" cy="5946816"/>
          </a:xfrm>
        </p:spPr>
      </p:pic>
    </p:spTree>
    <p:extLst>
      <p:ext uri="{BB962C8B-B14F-4D97-AF65-F5344CB8AC3E}">
        <p14:creationId xmlns:p14="http://schemas.microsoft.com/office/powerpoint/2010/main" val="423317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Rectangle 6"/>
          <p:cNvSpPr/>
          <p:nvPr/>
        </p:nvSpPr>
        <p:spPr>
          <a:xfrm>
            <a:off x="6104236" y="510746"/>
            <a:ext cx="5890054" cy="1277914"/>
          </a:xfrm>
          <a:prstGeom prst="rect">
            <a:avLst/>
          </a:prstGeom>
        </p:spPr>
        <p:txBody>
          <a:bodyPr wrap="square">
            <a:spAutoFit/>
          </a:bodyPr>
          <a:lstStyle/>
          <a:p>
            <a:pPr algn="ctr">
              <a:lnSpc>
                <a:spcPct val="107000"/>
              </a:lnSpc>
              <a:spcAft>
                <a:spcPts val="800"/>
              </a:spcAft>
            </a:pPr>
            <a:r>
              <a:rPr lang="bs-Latn-BA"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How to become more informed?</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104236" y="1957187"/>
            <a:ext cx="5692348" cy="2943626"/>
          </a:xfrm>
          <a:prstGeom prst="rect">
            <a:avLst/>
          </a:prstGeom>
        </p:spPr>
        <p:txBody>
          <a:bodyPr wrap="square">
            <a:spAutoFit/>
          </a:bodyPr>
          <a:lstStyle/>
          <a:p>
            <a:pPr algn="ctr">
              <a:lnSpc>
                <a:spcPct val="107000"/>
              </a:lnSpc>
              <a:spcAft>
                <a:spcPts val="800"/>
              </a:spcAft>
            </a:pPr>
            <a:r>
              <a:rPr lang="bs-Latn-BA" sz="2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Local authorities </a:t>
            </a:r>
          </a:p>
          <a:p>
            <a:pPr algn="ctr">
              <a:lnSpc>
                <a:spcPct val="107000"/>
              </a:lnSpc>
              <a:spcAft>
                <a:spcPts val="800"/>
              </a:spcAft>
            </a:pP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play a crucial role in informing citizens about integration and inclusion trends. Faster integration can lead to </a:t>
            </a:r>
            <a:r>
              <a:rPr lang="bs-Latn-BA" sz="2400"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increased support </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migrants and </a:t>
            </a:r>
            <a:r>
              <a:rPr lang="bs-Latn-BA" sz="2400"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easier convergence </a:t>
            </a:r>
            <a:r>
              <a:rPr lang="bs-Latn-BA"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between </a:t>
            </a:r>
            <a:r>
              <a:rPr lang="en-IE"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bs-Latn-BA"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native-born and immigrants.</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968010" y="6117508"/>
            <a:ext cx="5817115" cy="276999"/>
          </a:xfrm>
          <a:prstGeom prst="rect">
            <a:avLst/>
          </a:prstGeom>
        </p:spPr>
        <p:txBody>
          <a:bodyPr wrap="square">
            <a:spAutoFit/>
          </a:bodyPr>
          <a:lstStyle/>
          <a:p>
            <a:r>
              <a:rPr lang="hr-BA" sz="1200" b="1" dirty="0">
                <a:solidFill>
                  <a:srgbClr val="1BA19A"/>
                </a:solidFill>
              </a:rPr>
              <a:t>Source:</a:t>
            </a:r>
            <a:r>
              <a:rPr lang="hr-BA" sz="1200" dirty="0">
                <a:solidFill>
                  <a:srgbClr val="1BA19A"/>
                </a:solidFill>
              </a:rPr>
              <a:t> </a:t>
            </a:r>
            <a:r>
              <a:rPr lang="en-US" sz="1200" dirty="0">
                <a:solidFill>
                  <a:schemeClr val="bg1"/>
                </a:solidFill>
                <a:hlinkClick r:id="rId3"/>
              </a:rPr>
              <a:t>https://www.oecd.org/migration/mig/migration-strategic-foresight.pdf</a:t>
            </a:r>
            <a:endParaRPr lang="en-US" sz="1200" dirty="0">
              <a:solidFill>
                <a:schemeClr val="bg1"/>
              </a:solidFill>
            </a:endParaRPr>
          </a:p>
        </p:txBody>
      </p:sp>
    </p:spTree>
    <p:extLst>
      <p:ext uri="{BB962C8B-B14F-4D97-AF65-F5344CB8AC3E}">
        <p14:creationId xmlns:p14="http://schemas.microsoft.com/office/powerpoint/2010/main" val="403925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9"/>
          </p:nvPr>
        </p:nvSpPr>
        <p:spPr>
          <a:xfrm>
            <a:off x="10764" y="0"/>
            <a:ext cx="12181236" cy="1375719"/>
          </a:xfrm>
        </p:spPr>
        <p:txBody>
          <a:bodyPr>
            <a:normAutofit/>
          </a:bodyPr>
          <a:lstStyle/>
          <a:p>
            <a:r>
              <a:rPr lang="bs-Latn-BA" b="1" dirty="0">
                <a:solidFill>
                  <a:srgbClr val="28AF95"/>
                </a:solidFill>
              </a:rPr>
              <a:t>GET MORE INFORMED</a:t>
            </a:r>
            <a:r>
              <a:rPr lang="en-IE" b="1" dirty="0">
                <a:solidFill>
                  <a:srgbClr val="28AF95"/>
                </a:solidFill>
              </a:rPr>
              <a:t> and CONNECTED</a:t>
            </a:r>
            <a:endParaRPr lang="en-US" b="1" dirty="0">
              <a:solidFill>
                <a:srgbClr val="28AF95"/>
              </a:solidFill>
            </a:endParaRPr>
          </a:p>
        </p:txBody>
      </p:sp>
      <p:sp>
        <p:nvSpPr>
          <p:cNvPr id="12"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970474" y="4236921"/>
            <a:ext cx="2011624" cy="2279493"/>
          </a:xfrm>
          <a:prstGeom prst="rect">
            <a:avLst/>
          </a:prstGeom>
        </p:spPr>
        <p:txBody>
          <a:bodyPr>
            <a:normAutofit fontScale="92500" lnSpcReduction="20000"/>
          </a:bodyPr>
          <a:lstStyle/>
          <a:p>
            <a:pPr marL="0" indent="0" algn="ctr">
              <a:buNone/>
            </a:pPr>
            <a:r>
              <a:rPr lang="bs-Latn-BA" sz="2400" dirty="0">
                <a:solidFill>
                  <a:srgbClr val="1188A3"/>
                </a:solidFill>
              </a:rPr>
              <a:t>Follow</a:t>
            </a:r>
            <a:r>
              <a:rPr lang="en-IE" sz="2400" dirty="0">
                <a:solidFill>
                  <a:srgbClr val="1188A3"/>
                </a:solidFill>
              </a:rPr>
              <a:t> and engage in a positive way with </a:t>
            </a:r>
            <a:r>
              <a:rPr lang="bs-Latn-BA" sz="2400" dirty="0">
                <a:solidFill>
                  <a:srgbClr val="1188A3"/>
                </a:solidFill>
              </a:rPr>
              <a:t> relevant accounts </a:t>
            </a:r>
            <a:r>
              <a:rPr lang="en-IE" sz="2400" dirty="0">
                <a:solidFill>
                  <a:srgbClr val="1188A3"/>
                </a:solidFill>
              </a:rPr>
              <a:t>of policy makers, local authorities etc </a:t>
            </a:r>
            <a:r>
              <a:rPr lang="bs-Latn-BA" sz="2400" dirty="0">
                <a:solidFill>
                  <a:srgbClr val="1188A3"/>
                </a:solidFill>
              </a:rPr>
              <a:t>on social media</a:t>
            </a:r>
            <a:endParaRPr lang="hr-BA" sz="2400" dirty="0">
              <a:solidFill>
                <a:srgbClr val="1188A3"/>
              </a:solidFill>
            </a:endParaRPr>
          </a:p>
        </p:txBody>
      </p:sp>
      <p:sp>
        <p:nvSpPr>
          <p:cNvPr id="13"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3693079" y="4236920"/>
            <a:ext cx="2011624" cy="1636657"/>
          </a:xfrm>
          <a:prstGeom prst="rect">
            <a:avLst/>
          </a:prstGeom>
        </p:spPr>
        <p:txBody>
          <a:bodyPr/>
          <a:lstStyle/>
          <a:p>
            <a:pPr marL="0" indent="0" algn="ctr">
              <a:buNone/>
            </a:pPr>
            <a:r>
              <a:rPr lang="bs-Latn-BA" sz="2400" dirty="0">
                <a:solidFill>
                  <a:srgbClr val="1BA19A"/>
                </a:solidFill>
              </a:rPr>
              <a:t>Listen to</a:t>
            </a:r>
            <a:r>
              <a:rPr lang="en-IE" sz="2400" dirty="0">
                <a:solidFill>
                  <a:srgbClr val="1BA19A"/>
                </a:solidFill>
              </a:rPr>
              <a:t> and amplify</a:t>
            </a:r>
            <a:r>
              <a:rPr lang="bs-Latn-BA" sz="2400" dirty="0">
                <a:solidFill>
                  <a:srgbClr val="1BA19A"/>
                </a:solidFill>
              </a:rPr>
              <a:t> new migrant perspectives</a:t>
            </a:r>
            <a:endParaRPr lang="hr-BA" sz="2400" dirty="0">
              <a:solidFill>
                <a:srgbClr val="1BA19A"/>
              </a:solidFill>
            </a:endParaRPr>
          </a:p>
        </p:txBody>
      </p:sp>
      <p:sp>
        <p:nvSpPr>
          <p:cNvPr id="14"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6101382" y="4236919"/>
            <a:ext cx="2695365" cy="1636657"/>
          </a:xfrm>
          <a:prstGeom prst="rect">
            <a:avLst/>
          </a:prstGeom>
        </p:spPr>
        <p:txBody>
          <a:bodyPr>
            <a:normAutofit lnSpcReduction="10000"/>
          </a:bodyPr>
          <a:lstStyle/>
          <a:p>
            <a:pPr marL="0" lvl="0" indent="0" algn="ctr">
              <a:buNone/>
            </a:pPr>
            <a:r>
              <a:rPr lang="bs-Latn-BA" sz="2400" dirty="0">
                <a:solidFill>
                  <a:srgbClr val="28AF95"/>
                </a:solidFill>
              </a:rPr>
              <a:t>Engage with actors or media w</a:t>
            </a:r>
            <a:r>
              <a:rPr lang="en-IE" sz="2400" dirty="0" err="1">
                <a:solidFill>
                  <a:srgbClr val="28AF95"/>
                </a:solidFill>
              </a:rPr>
              <a:t>ho</a:t>
            </a:r>
            <a:r>
              <a:rPr lang="bs-Latn-BA" sz="2400" dirty="0">
                <a:solidFill>
                  <a:srgbClr val="28AF95"/>
                </a:solidFill>
              </a:rPr>
              <a:t> are driving the agenda on international migration</a:t>
            </a:r>
            <a:endParaRPr lang="en-US" sz="2400" dirty="0">
              <a:solidFill>
                <a:srgbClr val="28AF95"/>
              </a:solidFill>
            </a:endParaRPr>
          </a:p>
        </p:txBody>
      </p:sp>
      <p:sp>
        <p:nvSpPr>
          <p:cNvPr id="15"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8826444" y="4236919"/>
            <a:ext cx="2695365" cy="2036195"/>
          </a:xfrm>
          <a:prstGeom prst="rect">
            <a:avLst/>
          </a:prstGeom>
        </p:spPr>
        <p:txBody>
          <a:bodyPr>
            <a:normAutofit lnSpcReduction="10000"/>
          </a:bodyPr>
          <a:lstStyle/>
          <a:p>
            <a:pPr marL="0" lvl="0" indent="0" algn="ctr">
              <a:buNone/>
            </a:pPr>
            <a:r>
              <a:rPr lang="bs-Latn-BA" sz="2400" dirty="0">
                <a:solidFill>
                  <a:srgbClr val="92D050"/>
                </a:solidFill>
              </a:rPr>
              <a:t>Keep a close eye on international organi</a:t>
            </a:r>
            <a:r>
              <a:rPr lang="en-US" sz="2400" dirty="0">
                <a:solidFill>
                  <a:srgbClr val="92D050"/>
                </a:solidFill>
              </a:rPr>
              <a:t>s</a:t>
            </a:r>
            <a:r>
              <a:rPr lang="bs-Latn-BA" sz="2400" dirty="0">
                <a:solidFill>
                  <a:srgbClr val="92D050"/>
                </a:solidFill>
              </a:rPr>
              <a:t>ations which share data, best practices, and information</a:t>
            </a:r>
            <a:endParaRPr lang="en-US" sz="2400" dirty="0">
              <a:solidFill>
                <a:srgbClr val="92D050"/>
              </a:solidFill>
            </a:endParaRPr>
          </a:p>
        </p:txBody>
      </p:sp>
      <p:pic>
        <p:nvPicPr>
          <p:cNvPr id="16" name="Graphic 4" descr="Social network with solid fill">
            <a:extLst>
              <a:ext uri="{FF2B5EF4-FFF2-40B4-BE49-F238E27FC236}">
                <a16:creationId xmlns:a16="http://schemas.microsoft.com/office/drawing/2014/main" id="{3B52542D-A104-4912-8205-730A4D71E9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4329" y="1922420"/>
            <a:ext cx="1224114" cy="1224114"/>
          </a:xfrm>
          <a:prstGeom prst="rect">
            <a:avLst/>
          </a:prstGeom>
        </p:spPr>
      </p:pic>
      <p:pic>
        <p:nvPicPr>
          <p:cNvPr id="17" name="Graphic 5" descr="Group of people with solid fill">
            <a:extLst>
              <a:ext uri="{FF2B5EF4-FFF2-40B4-BE49-F238E27FC236}">
                <a16:creationId xmlns:a16="http://schemas.microsoft.com/office/drawing/2014/main" id="{82C6DC0F-81CA-4064-8063-A72572B84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2526" y="1989874"/>
            <a:ext cx="1072730" cy="1072730"/>
          </a:xfrm>
          <a:prstGeom prst="rect">
            <a:avLst/>
          </a:prstGeom>
        </p:spPr>
      </p:pic>
      <p:pic>
        <p:nvPicPr>
          <p:cNvPr id="18" name="Graphic 6" descr="Customer review with solid fill">
            <a:extLst>
              <a:ext uri="{FF2B5EF4-FFF2-40B4-BE49-F238E27FC236}">
                <a16:creationId xmlns:a16="http://schemas.microsoft.com/office/drawing/2014/main" id="{DC7A8AD0-8380-4260-B30D-7ADEC1F63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7081" y="2006140"/>
            <a:ext cx="1154093" cy="1154093"/>
          </a:xfrm>
          <a:prstGeom prst="rect">
            <a:avLst/>
          </a:prstGeom>
        </p:spPr>
      </p:pic>
      <p:pic>
        <p:nvPicPr>
          <p:cNvPr id="19" name="Graphic 7" descr="Monitor with solid fill">
            <a:extLst>
              <a:ext uri="{FF2B5EF4-FFF2-40B4-BE49-F238E27FC236}">
                <a16:creationId xmlns:a16="http://schemas.microsoft.com/office/drawing/2014/main" id="{0253C7AF-2699-4239-9166-A7C6FE923E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4625" y="1977363"/>
            <a:ext cx="1232298" cy="1232298"/>
          </a:xfrm>
          <a:prstGeom prst="rect">
            <a:avLst/>
          </a:prstGeom>
        </p:spPr>
      </p:pic>
    </p:spTree>
    <p:extLst>
      <p:ext uri="{BB962C8B-B14F-4D97-AF65-F5344CB8AC3E}">
        <p14:creationId xmlns:p14="http://schemas.microsoft.com/office/powerpoint/2010/main" val="285973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9"/>
          </p:nvPr>
        </p:nvSpPr>
        <p:spPr>
          <a:xfrm>
            <a:off x="10764" y="128554"/>
            <a:ext cx="12181236" cy="900677"/>
          </a:xfrm>
        </p:spPr>
        <p:txBody>
          <a:bodyPr>
            <a:normAutofit/>
          </a:bodyPr>
          <a:lstStyle/>
          <a:p>
            <a:r>
              <a:rPr lang="bs-Latn-BA" b="1" dirty="0">
                <a:solidFill>
                  <a:srgbClr val="28AF95"/>
                </a:solidFill>
              </a:rPr>
              <a:t>Examples of information sources:</a:t>
            </a:r>
            <a:endParaRPr lang="en-US" b="1" dirty="0">
              <a:solidFill>
                <a:srgbClr val="28AF95"/>
              </a:solidFill>
            </a:endParaRPr>
          </a:p>
        </p:txBody>
      </p:sp>
      <p:sp>
        <p:nvSpPr>
          <p:cNvPr id="12"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670191" y="4744747"/>
            <a:ext cx="2787384" cy="1636657"/>
          </a:xfrm>
          <a:prstGeom prst="rect">
            <a:avLst/>
          </a:prstGeom>
        </p:spPr>
        <p:txBody>
          <a:bodyPr>
            <a:normAutofit/>
          </a:bodyPr>
          <a:lstStyle/>
          <a:p>
            <a:r>
              <a:rPr lang="bs-Latn-BA" sz="1400" dirty="0">
                <a:solidFill>
                  <a:srgbClr val="1188A3"/>
                </a:solidFill>
              </a:rPr>
              <a:t>Website: </a:t>
            </a:r>
            <a:r>
              <a:rPr lang="hr-BA" sz="1400" dirty="0">
                <a:solidFill>
                  <a:srgbClr val="1188A3"/>
                </a:solidFill>
                <a:hlinkClick r:id="rId2"/>
              </a:rPr>
              <a:t>https://www.iom.int/</a:t>
            </a:r>
            <a:endParaRPr lang="hr-BA" sz="1400" dirty="0">
              <a:solidFill>
                <a:srgbClr val="1188A3"/>
              </a:solidFill>
            </a:endParaRPr>
          </a:p>
          <a:p>
            <a:r>
              <a:rPr lang="hr-BA" sz="1400" dirty="0">
                <a:solidFill>
                  <a:srgbClr val="1188A3"/>
                </a:solidFill>
              </a:rPr>
              <a:t>Facebook: </a:t>
            </a:r>
            <a:r>
              <a:rPr lang="hr-BA" sz="1400" dirty="0">
                <a:solidFill>
                  <a:srgbClr val="1188A3"/>
                </a:solidFill>
                <a:hlinkClick r:id="rId3"/>
              </a:rPr>
              <a:t>https://www.facebook.com/IOM</a:t>
            </a:r>
            <a:endParaRPr lang="hr-BA" sz="1400" dirty="0">
              <a:solidFill>
                <a:srgbClr val="1188A3"/>
              </a:solidFill>
            </a:endParaRPr>
          </a:p>
          <a:p>
            <a:r>
              <a:rPr lang="hr-BA" sz="1400" dirty="0">
                <a:solidFill>
                  <a:srgbClr val="1188A3"/>
                </a:solidFill>
              </a:rPr>
              <a:t>Instagram: </a:t>
            </a:r>
            <a:r>
              <a:rPr lang="hr-BA" sz="1400" dirty="0">
                <a:solidFill>
                  <a:srgbClr val="1188A3"/>
                </a:solidFill>
                <a:hlinkClick r:id="rId4"/>
              </a:rPr>
              <a:t>https://www.instagram.com/unmigration/</a:t>
            </a:r>
            <a:r>
              <a:rPr lang="hr-BA" sz="1400" dirty="0">
                <a:solidFill>
                  <a:srgbClr val="1188A3"/>
                </a:solidFill>
              </a:rPr>
              <a:t> </a:t>
            </a:r>
          </a:p>
          <a:p>
            <a:pPr marL="0" indent="0">
              <a:buNone/>
            </a:pPr>
            <a:endParaRPr lang="bs-Latn-BA" sz="1400" dirty="0">
              <a:solidFill>
                <a:srgbClr val="1188A3"/>
              </a:solidFill>
            </a:endParaRPr>
          </a:p>
          <a:p>
            <a:pPr marL="0" indent="0">
              <a:buNone/>
            </a:pPr>
            <a:endParaRPr lang="hr-BA" sz="1400" dirty="0">
              <a:solidFill>
                <a:srgbClr val="1188A3"/>
              </a:solidFill>
            </a:endParaRPr>
          </a:p>
        </p:txBody>
      </p:sp>
      <p:sp>
        <p:nvSpPr>
          <p:cNvPr id="13"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3689098" y="4733516"/>
            <a:ext cx="2011624" cy="1636657"/>
          </a:xfrm>
          <a:prstGeom prst="rect">
            <a:avLst/>
          </a:prstGeom>
        </p:spPr>
        <p:txBody>
          <a:bodyPr>
            <a:normAutofit/>
          </a:bodyPr>
          <a:lstStyle/>
          <a:p>
            <a:pPr marL="0" indent="0" algn="ctr">
              <a:buNone/>
            </a:pPr>
            <a:r>
              <a:rPr lang="bs-Latn-BA" sz="1600" dirty="0">
                <a:solidFill>
                  <a:srgbClr val="1BA19A"/>
                </a:solidFill>
              </a:rPr>
              <a:t>Listen to the podcast: </a:t>
            </a:r>
          </a:p>
          <a:p>
            <a:pPr marL="0" indent="0" algn="ctr">
              <a:buNone/>
            </a:pPr>
            <a:r>
              <a:rPr lang="hr-BA" sz="1600" dirty="0">
                <a:solidFill>
                  <a:srgbClr val="1BA19A"/>
                </a:solidFill>
                <a:hlinkClick r:id="rId5"/>
              </a:rPr>
              <a:t>https://www.absolutely-intercultural.com/</a:t>
            </a:r>
            <a:r>
              <a:rPr lang="hr-BA" sz="1600" dirty="0">
                <a:solidFill>
                  <a:srgbClr val="1BA19A"/>
                </a:solidFill>
              </a:rPr>
              <a:t> </a:t>
            </a:r>
          </a:p>
        </p:txBody>
      </p:sp>
      <p:sp>
        <p:nvSpPr>
          <p:cNvPr id="14"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6131079" y="4121169"/>
            <a:ext cx="2695365" cy="1636657"/>
          </a:xfrm>
          <a:prstGeom prst="rect">
            <a:avLst/>
          </a:prstGeom>
        </p:spPr>
        <p:txBody>
          <a:bodyPr>
            <a:normAutofit/>
          </a:bodyPr>
          <a:lstStyle/>
          <a:p>
            <a:pPr marL="0" lvl="0" indent="0" algn="ctr">
              <a:buNone/>
            </a:pPr>
            <a:r>
              <a:rPr lang="bs-Latn-BA" sz="1800" dirty="0">
                <a:solidFill>
                  <a:srgbClr val="28AF95"/>
                </a:solidFill>
              </a:rPr>
              <a:t>Engage with the </a:t>
            </a:r>
            <a:r>
              <a:rPr lang="bs-Latn-BA" sz="1800" b="1" dirty="0">
                <a:solidFill>
                  <a:srgbClr val="28AF95"/>
                </a:solidFill>
              </a:rPr>
              <a:t>Outside Multicultural Magazine</a:t>
            </a:r>
            <a:r>
              <a:rPr lang="bs-Latn-BA" sz="1800" dirty="0">
                <a:solidFill>
                  <a:srgbClr val="28AF95"/>
                </a:solidFill>
              </a:rPr>
              <a:t>:</a:t>
            </a:r>
          </a:p>
          <a:p>
            <a:pPr marL="0" lvl="0" indent="0" algn="ctr">
              <a:buNone/>
            </a:pPr>
            <a:r>
              <a:rPr lang="bs-Latn-BA" sz="1600" dirty="0">
                <a:solidFill>
                  <a:srgbClr val="28AF95"/>
                </a:solidFill>
              </a:rPr>
              <a:t>Facebook: </a:t>
            </a:r>
            <a:r>
              <a:rPr lang="bs-Latn-BA" sz="1600" dirty="0">
                <a:solidFill>
                  <a:srgbClr val="28AF95"/>
                </a:solidFill>
                <a:hlinkClick r:id="rId6"/>
              </a:rPr>
              <a:t>https://www.facebook.com/OutsideMulticulturalMagazine</a:t>
            </a:r>
            <a:endParaRPr lang="bs-Latn-BA" sz="1600" dirty="0">
              <a:solidFill>
                <a:srgbClr val="28AF95"/>
              </a:solidFill>
            </a:endParaRPr>
          </a:p>
          <a:p>
            <a:pPr marL="0" lvl="0" indent="0" algn="ctr">
              <a:buNone/>
            </a:pPr>
            <a:endParaRPr lang="en-US" sz="1600" dirty="0">
              <a:solidFill>
                <a:srgbClr val="28AF95"/>
              </a:solidFill>
            </a:endParaRPr>
          </a:p>
        </p:txBody>
      </p:sp>
      <p:sp>
        <p:nvSpPr>
          <p:cNvPr id="15" name="Text Placeholder 2">
            <a:extLst>
              <a:ext uri="{FF2B5EF4-FFF2-40B4-BE49-F238E27FC236}">
                <a16:creationId xmlns:a16="http://schemas.microsoft.com/office/drawing/2014/main" id="{8CF32F0B-D2C8-45C0-B8DA-002E5DDB3C15}"/>
              </a:ext>
            </a:extLst>
          </p:cNvPr>
          <p:cNvSpPr>
            <a:spLocks noGrp="1"/>
          </p:cNvSpPr>
          <p:nvPr>
            <p:ph type="body" sz="quarter" idx="4294967295"/>
          </p:nvPr>
        </p:nvSpPr>
        <p:spPr>
          <a:xfrm>
            <a:off x="8826444" y="4121169"/>
            <a:ext cx="2695365" cy="2036195"/>
          </a:xfrm>
          <a:prstGeom prst="rect">
            <a:avLst/>
          </a:prstGeom>
        </p:spPr>
        <p:txBody>
          <a:bodyPr>
            <a:normAutofit/>
          </a:bodyPr>
          <a:lstStyle/>
          <a:p>
            <a:pPr marL="0" lvl="0" indent="0" algn="ctr">
              <a:spcBef>
                <a:spcPts val="0"/>
              </a:spcBef>
              <a:buNone/>
            </a:pPr>
            <a:r>
              <a:rPr lang="bs-Latn-BA" sz="1800" b="1" dirty="0">
                <a:solidFill>
                  <a:srgbClr val="92D050"/>
                </a:solidFill>
              </a:rPr>
              <a:t>Keep a close eye on</a:t>
            </a:r>
          </a:p>
          <a:p>
            <a:pPr marL="0" lvl="0" indent="0" algn="ctr">
              <a:spcBef>
                <a:spcPts val="0"/>
              </a:spcBef>
              <a:buNone/>
            </a:pPr>
            <a:r>
              <a:rPr lang="bs-Latn-BA" sz="1800" b="1" dirty="0">
                <a:solidFill>
                  <a:srgbClr val="92D050"/>
                </a:solidFill>
              </a:rPr>
              <a:t>The Eu Migration Policy </a:t>
            </a:r>
            <a:r>
              <a:rPr lang="bs-Latn-BA" sz="1800" dirty="0">
                <a:solidFill>
                  <a:srgbClr val="92D050"/>
                </a:solidFill>
                <a:hlinkClick r:id="rId7"/>
              </a:rPr>
              <a:t>https://www.consilium.europa.eu/en/policies/eu-migration-policy/</a:t>
            </a:r>
            <a:r>
              <a:rPr lang="bs-Latn-BA" sz="1800" dirty="0">
                <a:solidFill>
                  <a:srgbClr val="92D050"/>
                </a:solidFill>
              </a:rPr>
              <a:t> </a:t>
            </a:r>
            <a:endParaRPr lang="en-US" sz="1800" dirty="0">
              <a:solidFill>
                <a:srgbClr val="92D050"/>
              </a:solidFill>
            </a:endParaRPr>
          </a:p>
        </p:txBody>
      </p:sp>
      <p:pic>
        <p:nvPicPr>
          <p:cNvPr id="4" name="Picture 3">
            <a:extLst>
              <a:ext uri="{FF2B5EF4-FFF2-40B4-BE49-F238E27FC236}">
                <a16:creationId xmlns:a16="http://schemas.microsoft.com/office/drawing/2014/main" id="{FD95BCA0-D6C2-9CDB-A9CA-F0C3C8EB50F0}"/>
              </a:ext>
            </a:extLst>
          </p:cNvPr>
          <p:cNvPicPr>
            <a:picLocks noChangeAspect="1"/>
          </p:cNvPicPr>
          <p:nvPr/>
        </p:nvPicPr>
        <p:blipFill>
          <a:blip r:embed="rId8"/>
          <a:stretch>
            <a:fillRect/>
          </a:stretch>
        </p:blipFill>
        <p:spPr>
          <a:xfrm>
            <a:off x="1012469" y="2126525"/>
            <a:ext cx="1760874" cy="90067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61B2A21-23ED-EE89-3CA5-ACEC3D8A16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02530" y="1907499"/>
            <a:ext cx="1281587" cy="118247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9CE432C-E924-1C8F-9411-969857B6B143}"/>
              </a:ext>
            </a:extLst>
          </p:cNvPr>
          <p:cNvSpPr txBox="1"/>
          <p:nvPr/>
        </p:nvSpPr>
        <p:spPr>
          <a:xfrm>
            <a:off x="3509669" y="4016168"/>
            <a:ext cx="2395832" cy="923330"/>
          </a:xfrm>
          <a:prstGeom prst="rect">
            <a:avLst/>
          </a:prstGeom>
          <a:noFill/>
        </p:spPr>
        <p:txBody>
          <a:bodyPr wrap="square" rtlCol="0">
            <a:spAutoFit/>
          </a:bodyPr>
          <a:lstStyle/>
          <a:p>
            <a:pPr algn="ctr"/>
            <a:r>
              <a:rPr lang="hr-BA" b="1" dirty="0">
                <a:solidFill>
                  <a:srgbClr val="1BA19A"/>
                </a:solidFill>
              </a:rPr>
              <a:t>A</a:t>
            </a:r>
            <a:r>
              <a:rPr lang="en-US" b="1" dirty="0" err="1">
                <a:solidFill>
                  <a:srgbClr val="1BA19A"/>
                </a:solidFill>
              </a:rPr>
              <a:t>bsolutely</a:t>
            </a:r>
            <a:r>
              <a:rPr lang="en-US" b="1" dirty="0">
                <a:solidFill>
                  <a:srgbClr val="1BA19A"/>
                </a:solidFill>
              </a:rPr>
              <a:t> intercultural!</a:t>
            </a:r>
            <a:r>
              <a:rPr lang="hr-BA" b="1" dirty="0">
                <a:solidFill>
                  <a:srgbClr val="1BA19A"/>
                </a:solidFill>
              </a:rPr>
              <a:t> podcast</a:t>
            </a:r>
            <a:endParaRPr lang="en-US" b="1" dirty="0">
              <a:solidFill>
                <a:srgbClr val="1BA19A"/>
              </a:solidFill>
            </a:endParaRPr>
          </a:p>
          <a:p>
            <a:pPr algn="ctr"/>
            <a:endParaRPr lang="en-US" dirty="0">
              <a:solidFill>
                <a:srgbClr val="1BA19A"/>
              </a:solidFill>
            </a:endParaRPr>
          </a:p>
        </p:txBody>
      </p:sp>
      <p:sp>
        <p:nvSpPr>
          <p:cNvPr id="23" name="TextBox 22">
            <a:extLst>
              <a:ext uri="{FF2B5EF4-FFF2-40B4-BE49-F238E27FC236}">
                <a16:creationId xmlns:a16="http://schemas.microsoft.com/office/drawing/2014/main" id="{58BE72B6-4004-A72F-38C4-7A44FE7CBC6D}"/>
              </a:ext>
            </a:extLst>
          </p:cNvPr>
          <p:cNvSpPr txBox="1"/>
          <p:nvPr/>
        </p:nvSpPr>
        <p:spPr>
          <a:xfrm>
            <a:off x="468364" y="4016169"/>
            <a:ext cx="2855861" cy="646331"/>
          </a:xfrm>
          <a:prstGeom prst="rect">
            <a:avLst/>
          </a:prstGeom>
          <a:noFill/>
        </p:spPr>
        <p:txBody>
          <a:bodyPr wrap="square" rtlCol="0">
            <a:spAutoFit/>
          </a:bodyPr>
          <a:lstStyle/>
          <a:p>
            <a:pPr algn="ctr"/>
            <a:r>
              <a:rPr lang="en-US" b="1" dirty="0">
                <a:solidFill>
                  <a:srgbClr val="1188A3"/>
                </a:solidFill>
              </a:rPr>
              <a:t>International Organization for Migration</a:t>
            </a:r>
          </a:p>
        </p:txBody>
      </p:sp>
      <p:pic>
        <p:nvPicPr>
          <p:cNvPr id="25" name="Picture 24" descr="Logo&#10;&#10;Description automatically generated">
            <a:extLst>
              <a:ext uri="{FF2B5EF4-FFF2-40B4-BE49-F238E27FC236}">
                <a16:creationId xmlns:a16="http://schemas.microsoft.com/office/drawing/2014/main" id="{C5BCB346-A943-86F3-79D5-CF58E5B059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94624" y="1907499"/>
            <a:ext cx="1281587" cy="128158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C37A635C-B04D-4BF2-B047-C6551409B7F9}"/>
              </a:ext>
            </a:extLst>
          </p:cNvPr>
          <p:cNvPicPr>
            <a:picLocks noChangeAspect="1"/>
          </p:cNvPicPr>
          <p:nvPr/>
        </p:nvPicPr>
        <p:blipFill>
          <a:blip r:embed="rId11"/>
          <a:stretch>
            <a:fillRect/>
          </a:stretch>
        </p:blipFill>
        <p:spPr>
          <a:xfrm>
            <a:off x="9004118" y="2126525"/>
            <a:ext cx="2340016" cy="792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798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09236" y="2507149"/>
            <a:ext cx="9179707" cy="3867704"/>
          </a:xfrm>
        </p:spPr>
        <p:txBody>
          <a:bodyPr vert="horz" lIns="91440" tIns="45720" rIns="91440" bIns="45720" rtlCol="0" anchor="t">
            <a:normAutofit/>
          </a:bodyPr>
          <a:lstStyle/>
          <a:p>
            <a:pPr algn="ctr">
              <a:buFont typeface="Wingdings" panose="05000000000000000000" pitchFamily="2" charset="2"/>
              <a:buChar char="ü"/>
            </a:pPr>
            <a:r>
              <a:rPr lang="hr-BA" dirty="0">
                <a:solidFill>
                  <a:schemeClr val="bg1"/>
                </a:solidFill>
              </a:rPr>
              <a:t> Try not to be intimidated by authority</a:t>
            </a:r>
            <a:r>
              <a:rPr lang="en-IE" dirty="0">
                <a:solidFill>
                  <a:schemeClr val="bg1"/>
                </a:solidFill>
              </a:rPr>
              <a:t>.  Build relationships.</a:t>
            </a:r>
            <a:endParaRPr lang="hr-BA" dirty="0">
              <a:solidFill>
                <a:schemeClr val="bg1"/>
              </a:solidFill>
            </a:endParaRPr>
          </a:p>
          <a:p>
            <a:pPr algn="ctr">
              <a:buFont typeface="Wingdings" panose="05000000000000000000" pitchFamily="2" charset="2"/>
              <a:buChar char="ü"/>
            </a:pPr>
            <a:r>
              <a:rPr lang="hr-BA" dirty="0">
                <a:solidFill>
                  <a:schemeClr val="bg1"/>
                </a:solidFill>
              </a:rPr>
              <a:t> Learn to question responses with which you do not agree.</a:t>
            </a:r>
            <a:r>
              <a:rPr lang="en-IE" dirty="0">
                <a:solidFill>
                  <a:schemeClr val="bg1"/>
                </a:solidFill>
              </a:rPr>
              <a:t> Do this in a very positive way.</a:t>
            </a:r>
            <a:endParaRPr lang="hr-BA" dirty="0">
              <a:solidFill>
                <a:schemeClr val="bg1"/>
              </a:solidFill>
            </a:endParaRPr>
          </a:p>
          <a:p>
            <a:pPr algn="ctr"/>
            <a:endParaRPr lang="hr-BA" dirty="0">
              <a:solidFill>
                <a:schemeClr val="bg1"/>
              </a:solidFill>
            </a:endParaRPr>
          </a:p>
          <a:p>
            <a:pPr marL="0" indent="0" algn="ctr">
              <a:buNone/>
            </a:pPr>
            <a:r>
              <a:rPr lang="hr-BA" dirty="0">
                <a:solidFill>
                  <a:schemeClr val="bg1"/>
                </a:solidFill>
              </a:rPr>
              <a:t>This will have an effect o</a:t>
            </a:r>
            <a:r>
              <a:rPr lang="en-IE" dirty="0">
                <a:solidFill>
                  <a:schemeClr val="bg1"/>
                </a:solidFill>
              </a:rPr>
              <a:t>n</a:t>
            </a:r>
            <a:r>
              <a:rPr lang="hr-BA" dirty="0">
                <a:solidFill>
                  <a:schemeClr val="bg1"/>
                </a:solidFill>
              </a:rPr>
              <a:t> the way you form your message  </a:t>
            </a:r>
            <a:endParaRPr lang="en-US" b="1" i="1" dirty="0">
              <a:solidFill>
                <a:schemeClr val="bg1"/>
              </a:solidFill>
            </a:endParaRPr>
          </a:p>
          <a:p>
            <a:pPr marL="0" indent="0" algn="ctr">
              <a:buNone/>
            </a:pPr>
            <a:r>
              <a:rPr lang="en-IE" b="1" i="1" dirty="0">
                <a:solidFill>
                  <a:srgbClr val="92D050"/>
                </a:solidFill>
              </a:rPr>
              <a:t> which</a:t>
            </a:r>
            <a:r>
              <a:rPr lang="bs-Latn-BA" b="1" i="1" dirty="0">
                <a:solidFill>
                  <a:srgbClr val="92D050"/>
                </a:solidFill>
              </a:rPr>
              <a:t> </a:t>
            </a:r>
            <a:r>
              <a:rPr lang="hr-BA" b="1" i="1" dirty="0" err="1">
                <a:solidFill>
                  <a:srgbClr val="92D050"/>
                </a:solidFill>
              </a:rPr>
              <a:t>will</a:t>
            </a:r>
            <a:r>
              <a:rPr lang="hr-BA" b="1" i="1" dirty="0">
                <a:solidFill>
                  <a:srgbClr val="92D050"/>
                </a:solidFill>
              </a:rPr>
              <a:t> </a:t>
            </a:r>
            <a:r>
              <a:rPr lang="hr-BA" b="1" i="1" dirty="0" err="1">
                <a:solidFill>
                  <a:srgbClr val="92D050"/>
                </a:solidFill>
              </a:rPr>
              <a:t>become</a:t>
            </a:r>
            <a:r>
              <a:rPr lang="hr-BA" b="1" i="1" dirty="0">
                <a:solidFill>
                  <a:srgbClr val="92D050"/>
                </a:solidFill>
              </a:rPr>
              <a:t> more authentic and hold more value!   </a:t>
            </a:r>
            <a:endParaRPr lang="en-US" b="1" i="1" dirty="0">
              <a:solidFill>
                <a:srgbClr val="92D050"/>
              </a:solidFill>
              <a:cs typeface="Calibri"/>
            </a:endParaRPr>
          </a:p>
          <a:p>
            <a:pPr algn="ctr"/>
            <a:endParaRPr lang="en-US" dirty="0">
              <a:solidFill>
                <a:schemeClr val="bg1"/>
              </a:solidFill>
              <a:cs typeface="Calibri" panose="020F0502020204030204"/>
            </a:endParaRPr>
          </a:p>
        </p:txBody>
      </p:sp>
      <p:sp>
        <p:nvSpPr>
          <p:cNvPr id="3" name="Text Placeholder 2"/>
          <p:cNvSpPr>
            <a:spLocks noGrp="1"/>
          </p:cNvSpPr>
          <p:nvPr>
            <p:ph type="body" sz="quarter" idx="16"/>
          </p:nvPr>
        </p:nvSpPr>
        <p:spPr/>
        <p:txBody>
          <a:bodyPr anchor="ctr" anchorCtr="1">
            <a:normAutofit lnSpcReduction="10000"/>
          </a:bodyPr>
          <a:lstStyle/>
          <a:p>
            <a:r>
              <a:rPr lang="bs-Latn-BA" dirty="0"/>
              <a:t>Top tip!</a:t>
            </a:r>
            <a:endParaRPr lang="en-US" dirty="0"/>
          </a:p>
        </p:txBody>
      </p:sp>
      <p:pic>
        <p:nvPicPr>
          <p:cNvPr id="4"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92095" y="140043"/>
            <a:ext cx="914400" cy="914400"/>
          </a:xfrm>
          <a:prstGeom prst="rect">
            <a:avLst/>
          </a:prstGeom>
        </p:spPr>
      </p:pic>
      <p:sp>
        <p:nvSpPr>
          <p:cNvPr id="5" name="Text Placeholder 1">
            <a:extLst>
              <a:ext uri="{FF2B5EF4-FFF2-40B4-BE49-F238E27FC236}">
                <a16:creationId xmlns:a16="http://schemas.microsoft.com/office/drawing/2014/main" id="{7CE1818F-2530-4C08-B3DB-9E8B61E1F42C}"/>
              </a:ext>
            </a:extLst>
          </p:cNvPr>
          <p:cNvSpPr txBox="1">
            <a:spLocks/>
          </p:cNvSpPr>
          <p:nvPr/>
        </p:nvSpPr>
        <p:spPr>
          <a:xfrm>
            <a:off x="5065138" y="1145901"/>
            <a:ext cx="1768314" cy="582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bs-Latn-BA" sz="3600" b="1" dirty="0">
                <a:solidFill>
                  <a:srgbClr val="1188A3"/>
                </a:solidFill>
              </a:rPr>
              <a:t>Top tip!</a:t>
            </a:r>
            <a:endParaRPr lang="en-US" sz="3600" b="1" dirty="0">
              <a:solidFill>
                <a:srgbClr val="1188A3"/>
              </a:solidFill>
            </a:endParaRPr>
          </a:p>
        </p:txBody>
      </p:sp>
    </p:spTree>
    <p:extLst>
      <p:ext uri="{BB962C8B-B14F-4D97-AF65-F5344CB8AC3E}">
        <p14:creationId xmlns:p14="http://schemas.microsoft.com/office/powerpoint/2010/main" val="3359247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AFDEDB-183D-4EF4-88E4-341A5CF439DF}"/>
              </a:ext>
            </a:extLst>
          </p:cNvPr>
          <p:cNvCxnSpPr/>
          <p:nvPr/>
        </p:nvCxnSpPr>
        <p:spPr>
          <a:xfrm>
            <a:off x="6095999" y="3429000"/>
            <a:ext cx="0" cy="3119284"/>
          </a:xfrm>
          <a:prstGeom prst="line">
            <a:avLst/>
          </a:prstGeom>
          <a:ln w="19050">
            <a:solidFill>
              <a:srgbClr val="1BA19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7BC06A-F69C-41FF-9832-702FDE412082}"/>
              </a:ext>
            </a:extLst>
          </p:cNvPr>
          <p:cNvSpPr/>
          <p:nvPr/>
        </p:nvSpPr>
        <p:spPr>
          <a:xfrm>
            <a:off x="167147" y="3937347"/>
            <a:ext cx="5928852" cy="1200329"/>
          </a:xfrm>
          <a:prstGeom prst="rect">
            <a:avLst/>
          </a:prstGeom>
        </p:spPr>
        <p:txBody>
          <a:bodyPr wrap="square">
            <a:spAutoFit/>
          </a:bodyPr>
          <a:lstStyle/>
          <a:p>
            <a:pPr algn="ctr"/>
            <a:r>
              <a:rPr lang="hr-BA" sz="2400" dirty="0">
                <a:solidFill>
                  <a:srgbClr val="6D6E6C"/>
                </a:solidFill>
              </a:rPr>
              <a:t>E</a:t>
            </a:r>
            <a:r>
              <a:rPr lang="en-GB" sz="2400" dirty="0">
                <a:solidFill>
                  <a:srgbClr val="6D6E6C"/>
                </a:solidFill>
              </a:rPr>
              <a:t>ffective Migrant Community Mediator</a:t>
            </a:r>
            <a:r>
              <a:rPr lang="hr-BA" sz="2400" dirty="0">
                <a:solidFill>
                  <a:srgbClr val="6D6E6C"/>
                </a:solidFill>
              </a:rPr>
              <a:t>s</a:t>
            </a:r>
            <a:r>
              <a:rPr lang="en-GB" sz="2400" dirty="0">
                <a:solidFill>
                  <a:srgbClr val="6D6E6C"/>
                </a:solidFill>
              </a:rPr>
              <a:t> </a:t>
            </a:r>
            <a:r>
              <a:rPr lang="en-GB" sz="2400" b="1" dirty="0">
                <a:solidFill>
                  <a:srgbClr val="1188A3"/>
                </a:solidFill>
              </a:rPr>
              <a:t>represent the rights and interest of people within migrant communities</a:t>
            </a:r>
            <a:endParaRPr lang="en-GB" sz="2400" dirty="0">
              <a:solidFill>
                <a:srgbClr val="1188A3"/>
              </a:solidFill>
            </a:endParaRPr>
          </a:p>
        </p:txBody>
      </p:sp>
      <p:sp>
        <p:nvSpPr>
          <p:cNvPr id="7" name="Rectangle 6">
            <a:extLst>
              <a:ext uri="{FF2B5EF4-FFF2-40B4-BE49-F238E27FC236}">
                <a16:creationId xmlns:a16="http://schemas.microsoft.com/office/drawing/2014/main" id="{8FA101CD-BD44-43E9-98EF-A213686BA2A7}"/>
              </a:ext>
            </a:extLst>
          </p:cNvPr>
          <p:cNvSpPr/>
          <p:nvPr/>
        </p:nvSpPr>
        <p:spPr>
          <a:xfrm>
            <a:off x="6418107" y="3937347"/>
            <a:ext cx="5451790" cy="1938992"/>
          </a:xfrm>
          <a:prstGeom prst="rect">
            <a:avLst/>
          </a:prstGeom>
        </p:spPr>
        <p:txBody>
          <a:bodyPr wrap="square">
            <a:spAutoFit/>
          </a:bodyPr>
          <a:lstStyle/>
          <a:p>
            <a:pPr algn="ctr"/>
            <a:r>
              <a:rPr lang="en-GB" sz="2400" dirty="0">
                <a:solidFill>
                  <a:srgbClr val="6D6E6C"/>
                </a:solidFill>
              </a:rPr>
              <a:t>Effective mediation, of any kind, requires building a </a:t>
            </a:r>
            <a:r>
              <a:rPr lang="en-GB" sz="2400" b="1" dirty="0">
                <a:solidFill>
                  <a:srgbClr val="1188A3"/>
                </a:solidFill>
              </a:rPr>
              <a:t>solid strategy or plan</a:t>
            </a:r>
            <a:r>
              <a:rPr lang="en-GB" sz="2400" b="1" dirty="0">
                <a:solidFill>
                  <a:srgbClr val="6D6E6C"/>
                </a:solidFill>
              </a:rPr>
              <a:t> </a:t>
            </a:r>
            <a:r>
              <a:rPr lang="en-GB" sz="2400" dirty="0">
                <a:solidFill>
                  <a:srgbClr val="6D6E6C"/>
                </a:solidFill>
              </a:rPr>
              <a:t>and practicing skills to help you feel comfortable and confident in reaching your mediation goals</a:t>
            </a:r>
          </a:p>
        </p:txBody>
      </p:sp>
      <p:sp>
        <p:nvSpPr>
          <p:cNvPr id="8" name="Title 1">
            <a:extLst>
              <a:ext uri="{FF2B5EF4-FFF2-40B4-BE49-F238E27FC236}">
                <a16:creationId xmlns:a16="http://schemas.microsoft.com/office/drawing/2014/main" id="{5D040818-5116-4DCF-9A1F-6C7C373F65E0}"/>
              </a:ext>
            </a:extLst>
          </p:cNvPr>
          <p:cNvSpPr txBox="1">
            <a:spLocks/>
          </p:cNvSpPr>
          <p:nvPr/>
        </p:nvSpPr>
        <p:spPr>
          <a:xfrm>
            <a:off x="0" y="143037"/>
            <a:ext cx="12192000" cy="544627"/>
          </a:xfrm>
          <a:prstGeom prst="rect">
            <a:avLst/>
          </a:prstGeom>
          <a:solidFill>
            <a:srgbClr val="1188A3"/>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BA" sz="3600" b="1" dirty="0">
                <a:solidFill>
                  <a:schemeClr val="bg1"/>
                </a:solidFill>
                <a:latin typeface="+mn-lt"/>
              </a:rPr>
              <a:t>Becoming informed about the community’s needs</a:t>
            </a:r>
            <a:endParaRPr lang="en-GB" sz="3600" b="1" dirty="0">
              <a:solidFill>
                <a:schemeClr val="bg1"/>
              </a:solidFill>
              <a:latin typeface="+mn-lt"/>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6119"/>
            <a:ext cx="6013622" cy="247959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456" y="741405"/>
            <a:ext cx="6029544" cy="2504304"/>
          </a:xfrm>
          <a:prstGeom prst="rect">
            <a:avLst/>
          </a:prstGeom>
        </p:spPr>
      </p:pic>
    </p:spTree>
    <p:extLst>
      <p:ext uri="{BB962C8B-B14F-4D97-AF65-F5344CB8AC3E}">
        <p14:creationId xmlns:p14="http://schemas.microsoft.com/office/powerpoint/2010/main" val="102617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11246" y="429619"/>
            <a:ext cx="11195868" cy="582221"/>
          </a:xfrm>
        </p:spPr>
        <p:txBody>
          <a:bodyPr>
            <a:normAutofit fontScale="92500"/>
          </a:bodyPr>
          <a:lstStyle/>
          <a:p>
            <a:r>
              <a:rPr lang="en-GB" dirty="0"/>
              <a:t>In order to make your mediation efforts </a:t>
            </a:r>
            <a:r>
              <a:rPr lang="en-GB" b="1" dirty="0">
                <a:solidFill>
                  <a:srgbClr val="28AF95"/>
                </a:solidFill>
              </a:rPr>
              <a:t>effective</a:t>
            </a:r>
            <a:r>
              <a:rPr lang="en-GB" dirty="0"/>
              <a:t> you should:</a:t>
            </a:r>
          </a:p>
          <a:p>
            <a:endParaRPr lang="en-US" dirty="0"/>
          </a:p>
        </p:txBody>
      </p:sp>
      <p:sp>
        <p:nvSpPr>
          <p:cNvPr id="3" name="Text Placeholder 2"/>
          <p:cNvSpPr>
            <a:spLocks noGrp="1"/>
          </p:cNvSpPr>
          <p:nvPr>
            <p:ph type="body" sz="quarter" idx="34"/>
          </p:nvPr>
        </p:nvSpPr>
        <p:spPr/>
        <p:txBody>
          <a:bodyPr/>
          <a:lstStyle/>
          <a:p>
            <a:r>
              <a:rPr lang="hr-BA" dirty="0"/>
              <a:t>1</a:t>
            </a:r>
            <a:endParaRPr lang="en-US" dirty="0"/>
          </a:p>
        </p:txBody>
      </p:sp>
      <p:sp>
        <p:nvSpPr>
          <p:cNvPr id="4" name="Text Placeholder 3"/>
          <p:cNvSpPr>
            <a:spLocks noGrp="1"/>
          </p:cNvSpPr>
          <p:nvPr>
            <p:ph type="body" sz="quarter" idx="35"/>
          </p:nvPr>
        </p:nvSpPr>
        <p:spPr/>
        <p:txBody>
          <a:bodyPr/>
          <a:lstStyle/>
          <a:p>
            <a:r>
              <a:rPr lang="hr-BA" dirty="0"/>
              <a:t>2</a:t>
            </a:r>
            <a:endParaRPr lang="en-US" dirty="0"/>
          </a:p>
        </p:txBody>
      </p:sp>
      <p:sp>
        <p:nvSpPr>
          <p:cNvPr id="5" name="Text Placeholder 4"/>
          <p:cNvSpPr>
            <a:spLocks noGrp="1"/>
          </p:cNvSpPr>
          <p:nvPr>
            <p:ph type="body" sz="quarter" idx="36"/>
          </p:nvPr>
        </p:nvSpPr>
        <p:spPr/>
        <p:txBody>
          <a:bodyPr/>
          <a:lstStyle/>
          <a:p>
            <a:r>
              <a:rPr lang="hr-BA" dirty="0"/>
              <a:t>3</a:t>
            </a:r>
            <a:endParaRPr lang="en-US" dirty="0"/>
          </a:p>
        </p:txBody>
      </p:sp>
      <p:sp>
        <p:nvSpPr>
          <p:cNvPr id="6" name="Text Placeholder 5"/>
          <p:cNvSpPr>
            <a:spLocks noGrp="1"/>
          </p:cNvSpPr>
          <p:nvPr>
            <p:ph type="body" sz="quarter" idx="37"/>
          </p:nvPr>
        </p:nvSpPr>
        <p:spPr/>
        <p:txBody>
          <a:bodyPr/>
          <a:lstStyle/>
          <a:p>
            <a:r>
              <a:rPr lang="hr-BA" dirty="0"/>
              <a:t>4</a:t>
            </a:r>
            <a:endParaRPr lang="en-US" dirty="0"/>
          </a:p>
        </p:txBody>
      </p:sp>
      <p:sp>
        <p:nvSpPr>
          <p:cNvPr id="11" name="Text Placeholder 6">
            <a:extLst>
              <a:ext uri="{FF2B5EF4-FFF2-40B4-BE49-F238E27FC236}">
                <a16:creationId xmlns:a16="http://schemas.microsoft.com/office/drawing/2014/main" id="{609F5FD8-9A45-AB46-874D-E670402059E8}"/>
              </a:ext>
            </a:extLst>
          </p:cNvPr>
          <p:cNvSpPr>
            <a:spLocks noGrp="1"/>
          </p:cNvSpPr>
          <p:nvPr>
            <p:ph type="body" sz="quarter" idx="4294967295"/>
          </p:nvPr>
        </p:nvSpPr>
        <p:spPr>
          <a:xfrm>
            <a:off x="-62309" y="3153323"/>
            <a:ext cx="3024340" cy="882975"/>
          </a:xfrm>
          <a:prstGeom prst="rect">
            <a:avLst/>
          </a:prstGeom>
        </p:spPr>
        <p:txBody>
          <a:bodyPr>
            <a:noAutofit/>
          </a:bodyPr>
          <a:lstStyle/>
          <a:p>
            <a:pPr marL="0" indent="0" algn="ctr">
              <a:buNone/>
            </a:pPr>
            <a:r>
              <a:rPr lang="hr-BA" sz="3200" b="1" dirty="0">
                <a:solidFill>
                  <a:schemeClr val="bg1"/>
                </a:solidFill>
              </a:rPr>
              <a:t>Break down </a:t>
            </a:r>
          </a:p>
          <a:p>
            <a:pPr marL="0" indent="0" algn="ctr">
              <a:buNone/>
            </a:pPr>
            <a:r>
              <a:rPr lang="hr-BA" sz="3200" b="1" dirty="0">
                <a:solidFill>
                  <a:schemeClr val="bg1"/>
                </a:solidFill>
              </a:rPr>
              <a:t>the problem</a:t>
            </a:r>
            <a:endParaRPr lang="en-US" sz="3200" b="1" dirty="0">
              <a:solidFill>
                <a:schemeClr val="bg1"/>
              </a:solidFill>
            </a:endParaRPr>
          </a:p>
        </p:txBody>
      </p:sp>
      <p:sp>
        <p:nvSpPr>
          <p:cNvPr id="12" name="Rectangle 11"/>
          <p:cNvSpPr/>
          <p:nvPr/>
        </p:nvSpPr>
        <p:spPr>
          <a:xfrm>
            <a:off x="3441140" y="3153323"/>
            <a:ext cx="1622945" cy="1077218"/>
          </a:xfrm>
          <a:prstGeom prst="rect">
            <a:avLst/>
          </a:prstGeom>
        </p:spPr>
        <p:txBody>
          <a:bodyPr wrap="none">
            <a:spAutoFit/>
          </a:bodyPr>
          <a:lstStyle/>
          <a:p>
            <a:r>
              <a:rPr lang="hr-BA" sz="3200" b="1" dirty="0">
                <a:solidFill>
                  <a:schemeClr val="bg1"/>
                </a:solidFill>
              </a:rPr>
              <a:t>Educate </a:t>
            </a:r>
          </a:p>
          <a:p>
            <a:r>
              <a:rPr lang="hr-BA" sz="3200" b="1" dirty="0">
                <a:solidFill>
                  <a:schemeClr val="bg1"/>
                </a:solidFill>
              </a:rPr>
              <a:t>yourself</a:t>
            </a:r>
            <a:endParaRPr lang="en-US" sz="3200" b="1" dirty="0">
              <a:solidFill>
                <a:schemeClr val="bg1"/>
              </a:solidFill>
            </a:endParaRPr>
          </a:p>
        </p:txBody>
      </p:sp>
      <p:sp>
        <p:nvSpPr>
          <p:cNvPr id="13" name="Rectangle 12"/>
          <p:cNvSpPr/>
          <p:nvPr/>
        </p:nvSpPr>
        <p:spPr>
          <a:xfrm>
            <a:off x="3558733" y="3153323"/>
            <a:ext cx="6096000" cy="1077218"/>
          </a:xfrm>
          <a:prstGeom prst="rect">
            <a:avLst/>
          </a:prstGeom>
        </p:spPr>
        <p:txBody>
          <a:bodyPr>
            <a:spAutoFit/>
          </a:bodyPr>
          <a:lstStyle/>
          <a:p>
            <a:pPr algn="ctr"/>
            <a:r>
              <a:rPr lang="bs-Latn-BA" sz="3200" b="1" dirty="0">
                <a:solidFill>
                  <a:schemeClr val="bg1"/>
                </a:solidFill>
              </a:rPr>
              <a:t>Identify the</a:t>
            </a:r>
          </a:p>
          <a:p>
            <a:pPr algn="ctr"/>
            <a:r>
              <a:rPr lang="bs-Latn-BA" sz="3200" b="1" dirty="0">
                <a:solidFill>
                  <a:schemeClr val="bg1"/>
                </a:solidFill>
              </a:rPr>
              <a:t> rights involved</a:t>
            </a:r>
            <a:endParaRPr lang="en-US" sz="3200" b="1" dirty="0">
              <a:solidFill>
                <a:schemeClr val="bg1"/>
              </a:solidFill>
            </a:endParaRPr>
          </a:p>
        </p:txBody>
      </p:sp>
      <p:sp>
        <p:nvSpPr>
          <p:cNvPr id="14" name="Rectangle 13"/>
          <p:cNvSpPr/>
          <p:nvPr/>
        </p:nvSpPr>
        <p:spPr>
          <a:xfrm>
            <a:off x="7963542" y="3004223"/>
            <a:ext cx="3997799" cy="1569660"/>
          </a:xfrm>
          <a:prstGeom prst="rect">
            <a:avLst/>
          </a:prstGeom>
        </p:spPr>
        <p:txBody>
          <a:bodyPr wrap="square">
            <a:spAutoFit/>
          </a:bodyPr>
          <a:lstStyle/>
          <a:p>
            <a:pPr algn="ctr"/>
            <a:r>
              <a:rPr lang="hr-BA" sz="3200" b="1" dirty="0">
                <a:solidFill>
                  <a:schemeClr val="bg1"/>
                </a:solidFill>
              </a:rPr>
              <a:t>Dev</a:t>
            </a:r>
            <a:r>
              <a:rPr lang="en-US" sz="3200" b="1" dirty="0">
                <a:solidFill>
                  <a:schemeClr val="bg1"/>
                </a:solidFill>
              </a:rPr>
              <a:t>e</a:t>
            </a:r>
            <a:r>
              <a:rPr lang="hr-BA" sz="3200" b="1" dirty="0">
                <a:solidFill>
                  <a:schemeClr val="bg1"/>
                </a:solidFill>
              </a:rPr>
              <a:t>l</a:t>
            </a:r>
            <a:r>
              <a:rPr lang="en-US" sz="3200" b="1" dirty="0">
                <a:solidFill>
                  <a:schemeClr val="bg1"/>
                </a:solidFill>
              </a:rPr>
              <a:t>o</a:t>
            </a:r>
            <a:r>
              <a:rPr lang="hr-BA" sz="3200" b="1" dirty="0">
                <a:solidFill>
                  <a:schemeClr val="bg1"/>
                </a:solidFill>
              </a:rPr>
              <a:t>p a solution (goal) and strategy to address the problem</a:t>
            </a:r>
            <a:endParaRPr lang="en-US" sz="3200" b="1" dirty="0">
              <a:solidFill>
                <a:schemeClr val="bg1"/>
              </a:solidFill>
            </a:endParaRPr>
          </a:p>
        </p:txBody>
      </p:sp>
      <p:pic>
        <p:nvPicPr>
          <p:cNvPr id="15" name="Graphic 4" descr="Thought bubble outline">
            <a:extLst>
              <a:ext uri="{FF2B5EF4-FFF2-40B4-BE49-F238E27FC236}">
                <a16:creationId xmlns:a16="http://schemas.microsoft.com/office/drawing/2014/main" id="{C2F3E560-CE9D-4847-9ECC-334B60940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4831" y="5080054"/>
            <a:ext cx="914400" cy="914400"/>
          </a:xfrm>
          <a:prstGeom prst="rect">
            <a:avLst/>
          </a:prstGeom>
        </p:spPr>
      </p:pic>
      <p:grpSp>
        <p:nvGrpSpPr>
          <p:cNvPr id="23" name="Google Shape;518;p39">
            <a:extLst>
              <a:ext uri="{FF2B5EF4-FFF2-40B4-BE49-F238E27FC236}">
                <a16:creationId xmlns:a16="http://schemas.microsoft.com/office/drawing/2014/main" id="{AEF123A5-D4AB-42A1-B57B-7D7C3C7AF5CC}"/>
              </a:ext>
            </a:extLst>
          </p:cNvPr>
          <p:cNvGrpSpPr/>
          <p:nvPr/>
        </p:nvGrpSpPr>
        <p:grpSpPr>
          <a:xfrm>
            <a:off x="7765020" y="5205861"/>
            <a:ext cx="719953" cy="739084"/>
            <a:chOff x="1923675" y="1633650"/>
            <a:chExt cx="436000" cy="435975"/>
          </a:xfrm>
          <a:solidFill>
            <a:srgbClr val="1188A3"/>
          </a:solidFill>
        </p:grpSpPr>
        <p:sp>
          <p:nvSpPr>
            <p:cNvPr id="24"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1" name="Graphic 7" descr="Books with solid fill">
            <a:extLst>
              <a:ext uri="{FF2B5EF4-FFF2-40B4-BE49-F238E27FC236}">
                <a16:creationId xmlns:a16="http://schemas.microsoft.com/office/drawing/2014/main" id="{2AC048FC-56E9-463F-B755-DB8A990EF8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9541" y="5132594"/>
            <a:ext cx="914400" cy="914400"/>
          </a:xfrm>
          <a:prstGeom prst="rect">
            <a:avLst/>
          </a:prstGeom>
        </p:spPr>
      </p:pic>
      <p:pic>
        <p:nvPicPr>
          <p:cNvPr id="21" name="Graphic 9" descr="Checklist with solid fill">
            <a:extLst>
              <a:ext uri="{FF2B5EF4-FFF2-40B4-BE49-F238E27FC236}">
                <a16:creationId xmlns:a16="http://schemas.microsoft.com/office/drawing/2014/main" id="{7AE64FBE-74FB-4AA1-83EE-CAE741D5A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0413" y="5102713"/>
            <a:ext cx="914400" cy="914400"/>
          </a:xfrm>
          <a:prstGeom prst="rect">
            <a:avLst/>
          </a:prstGeom>
        </p:spPr>
      </p:pic>
    </p:spTree>
    <p:extLst>
      <p:ext uri="{BB962C8B-B14F-4D97-AF65-F5344CB8AC3E}">
        <p14:creationId xmlns:p14="http://schemas.microsoft.com/office/powerpoint/2010/main" val="240633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p:txBody>
          <a:bodyPr/>
          <a:lstStyle/>
          <a:p>
            <a:r>
              <a:rPr lang="hr-BA" dirty="0"/>
              <a:t>Overcome and BECOME!</a:t>
            </a:r>
            <a:endParaRPr lang="en-US" dirty="0"/>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714375" y="1641288"/>
            <a:ext cx="10632498" cy="3245241"/>
          </a:xfrm>
        </p:spPr>
        <p:txBody>
          <a:bodyPr/>
          <a:lstStyle/>
          <a:p>
            <a:pPr marL="342900" indent="-342900" algn="just">
              <a:buFont typeface="Wingdings" panose="05000000000000000000" pitchFamily="2" charset="2"/>
              <a:buChar char="ü"/>
            </a:pPr>
            <a:r>
              <a:rPr lang="hr-BA" dirty="0">
                <a:solidFill>
                  <a:srgbClr val="92D050"/>
                </a:solidFill>
              </a:rPr>
              <a:t>Remember the people you are trying to help and don’t just focus on the process</a:t>
            </a:r>
          </a:p>
          <a:p>
            <a:pPr marL="342900" indent="-342900" algn="just">
              <a:buFont typeface="Wingdings" panose="05000000000000000000" pitchFamily="2" charset="2"/>
              <a:buChar char="ü"/>
            </a:pPr>
            <a:r>
              <a:rPr lang="hr-BA" dirty="0"/>
              <a:t>Who are the people you are reaching?</a:t>
            </a:r>
          </a:p>
          <a:p>
            <a:pPr marL="342900" indent="-342900" algn="just">
              <a:buFont typeface="Wingdings" panose="05000000000000000000" pitchFamily="2" charset="2"/>
              <a:buChar char="ü"/>
            </a:pPr>
            <a:r>
              <a:rPr lang="hr-BA" dirty="0">
                <a:solidFill>
                  <a:srgbClr val="1188A3"/>
                </a:solidFill>
              </a:rPr>
              <a:t>How will your intervention affect them?</a:t>
            </a:r>
          </a:p>
          <a:p>
            <a:pPr marL="342900" indent="-342900" algn="just">
              <a:buFont typeface="Wingdings" panose="05000000000000000000" pitchFamily="2" charset="2"/>
              <a:buChar char="ü"/>
            </a:pPr>
            <a:r>
              <a:rPr lang="hr-BA" dirty="0"/>
              <a:t>What are their stories?</a:t>
            </a:r>
          </a:p>
          <a:p>
            <a:pPr marL="342900" indent="-342900" algn="just">
              <a:buFont typeface="Wingdings" panose="05000000000000000000" pitchFamily="2" charset="2"/>
              <a:buChar char="ü"/>
            </a:pPr>
            <a:r>
              <a:rPr lang="hr-BA" dirty="0">
                <a:solidFill>
                  <a:srgbClr val="28AF95"/>
                </a:solidFill>
              </a:rPr>
              <a:t>Is there something in their circumstances that confuses you, that you do not understand?</a:t>
            </a:r>
          </a:p>
          <a:p>
            <a:pPr marL="342900" indent="-342900" algn="just">
              <a:buFont typeface="Wingdings" panose="05000000000000000000" pitchFamily="2" charset="2"/>
              <a:buChar char="ü"/>
            </a:pPr>
            <a:r>
              <a:rPr lang="hr-BA" dirty="0"/>
              <a:t>Do you think you would have different needs, reactions, feelings if you were them?</a:t>
            </a:r>
          </a:p>
          <a:p>
            <a:pPr marL="342900" indent="-342900" algn="just">
              <a:buFont typeface="Wingdings" panose="05000000000000000000" pitchFamily="2" charset="2"/>
              <a:buChar char="ü"/>
            </a:pPr>
            <a:r>
              <a:rPr lang="hr-BA" dirty="0">
                <a:solidFill>
                  <a:srgbClr val="92D050"/>
                </a:solidFill>
              </a:rPr>
              <a:t>Can you accept what they are expressing, feeling? Do you accept the differences?</a:t>
            </a:r>
          </a:p>
          <a:p>
            <a:pPr marL="342900" indent="-342900" algn="just">
              <a:buFont typeface="Wingdings" panose="05000000000000000000" pitchFamily="2" charset="2"/>
              <a:buChar char="ü"/>
            </a:pPr>
            <a:r>
              <a:rPr lang="hr-BA" dirty="0"/>
              <a:t>Once this reflection is done, you are ready for the next steps.</a:t>
            </a:r>
            <a:endParaRPr lang="en-US" dirty="0"/>
          </a:p>
        </p:txBody>
      </p:sp>
      <p:sp>
        <p:nvSpPr>
          <p:cNvPr id="4" name="Rectangle 3"/>
          <p:cNvSpPr/>
          <p:nvPr/>
        </p:nvSpPr>
        <p:spPr>
          <a:xfrm>
            <a:off x="568993" y="185341"/>
            <a:ext cx="8904520" cy="646331"/>
          </a:xfrm>
          <a:prstGeom prst="rect">
            <a:avLst/>
          </a:prstGeom>
        </p:spPr>
        <p:txBody>
          <a:bodyPr wrap="square">
            <a:spAutoFit/>
          </a:bodyPr>
          <a:lstStyle/>
          <a:p>
            <a:r>
              <a:rPr lang="hr-BA" sz="3600" b="1" dirty="0">
                <a:solidFill>
                  <a:schemeClr val="bg1"/>
                </a:solidFill>
              </a:rPr>
              <a:t>But before you start...</a:t>
            </a:r>
            <a:endParaRPr lang="en-US" sz="3600" b="1" dirty="0">
              <a:solidFill>
                <a:schemeClr val="bg1"/>
              </a:solidFill>
            </a:endParaRPr>
          </a:p>
        </p:txBody>
      </p:sp>
    </p:spTree>
    <p:extLst>
      <p:ext uri="{BB962C8B-B14F-4D97-AF65-F5344CB8AC3E}">
        <p14:creationId xmlns:p14="http://schemas.microsoft.com/office/powerpoint/2010/main" val="275395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4EE4B5-201B-174E-B893-01ED4F1DAA83}"/>
              </a:ext>
            </a:extLst>
          </p:cNvPr>
          <p:cNvSpPr>
            <a:spLocks noGrp="1"/>
          </p:cNvSpPr>
          <p:nvPr>
            <p:ph type="body" sz="quarter" idx="15"/>
          </p:nvPr>
        </p:nvSpPr>
        <p:spPr/>
        <p:txBody>
          <a:bodyPr/>
          <a:lstStyle/>
          <a:p>
            <a:r>
              <a:rPr lang="en-IE" dirty="0"/>
              <a:t>2</a:t>
            </a:r>
            <a:endParaRPr lang="en-US" dirty="0"/>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757099" y="1528129"/>
            <a:ext cx="4935095" cy="4796389"/>
          </a:xfrm>
        </p:spPr>
        <p:txBody>
          <a:bodyPr>
            <a:normAutofit/>
          </a:bodyPr>
          <a:lstStyle/>
          <a:p>
            <a:pPr marL="0" indent="0">
              <a:lnSpc>
                <a:spcPct val="100000"/>
              </a:lnSpc>
            </a:pPr>
            <a:r>
              <a:rPr lang="hr-BA" sz="2100" dirty="0"/>
              <a:t>In </a:t>
            </a:r>
            <a:r>
              <a:rPr lang="en-IE" sz="2100" dirty="0"/>
              <a:t>M</a:t>
            </a:r>
            <a:r>
              <a:rPr lang="hr-BA" sz="2100" dirty="0"/>
              <a:t>odule 3, you will learn how to become an informed voice to place your messages and ideas in the public space, working towards mediating the status and conditions for peer members of new communities.</a:t>
            </a:r>
          </a:p>
          <a:p>
            <a:pPr marL="0" indent="0">
              <a:lnSpc>
                <a:spcPct val="100000"/>
              </a:lnSpc>
            </a:pPr>
            <a:endParaRPr lang="hr-BA" sz="2100" b="1" dirty="0"/>
          </a:p>
          <a:p>
            <a:pPr marL="0" indent="0">
              <a:lnSpc>
                <a:spcPct val="100000"/>
              </a:lnSpc>
            </a:pPr>
            <a:r>
              <a:rPr lang="hr-BA" sz="2100" b="1" dirty="0"/>
              <a:t>You will learn how to craft a powerful and unique message and how to manage practical communication tools.</a:t>
            </a:r>
            <a:endParaRPr lang="en-US" b="1" dirty="0"/>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normAutofit fontScale="70000" lnSpcReduction="20000"/>
          </a:bodyPr>
          <a:lstStyle/>
          <a:p>
            <a:r>
              <a:rPr lang="en-US" dirty="0"/>
              <a:t>Overview, how you will benefit</a:t>
            </a:r>
          </a:p>
          <a:p>
            <a:endParaRPr lang="en-US" dirty="0"/>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a:xfrm>
            <a:off x="7229715" y="2396646"/>
            <a:ext cx="4609859" cy="822373"/>
          </a:xfrm>
        </p:spPr>
        <p:txBody>
          <a:bodyPr/>
          <a:lstStyle/>
          <a:p>
            <a:r>
              <a:rPr lang="hr-BA" dirty="0"/>
              <a:t>B</a:t>
            </a:r>
            <a:r>
              <a:rPr lang="en-US" dirty="0"/>
              <a:t>ecome an informed voice in media debates and in policy development and resources planning</a:t>
            </a:r>
          </a:p>
        </p:txBody>
      </p:sp>
      <p:sp>
        <p:nvSpPr>
          <p:cNvPr id="8" name="Text Placeholder 7">
            <a:extLst>
              <a:ext uri="{FF2B5EF4-FFF2-40B4-BE49-F238E27FC236}">
                <a16:creationId xmlns:a16="http://schemas.microsoft.com/office/drawing/2014/main" id="{A17A3573-EF13-E64A-81BB-BF0EFE81C187}"/>
              </a:ext>
            </a:extLst>
          </p:cNvPr>
          <p:cNvSpPr>
            <a:spLocks noGrp="1"/>
          </p:cNvSpPr>
          <p:nvPr>
            <p:ph type="body" sz="quarter" idx="19"/>
          </p:nvPr>
        </p:nvSpPr>
        <p:spPr/>
        <p:txBody>
          <a:bodyPr/>
          <a:lstStyle/>
          <a:p>
            <a:r>
              <a:rPr lang="en-IE" dirty="0"/>
              <a:t>3</a:t>
            </a:r>
            <a:endParaRPr lang="en-US" dirty="0"/>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29715" y="3330165"/>
            <a:ext cx="4771784" cy="822373"/>
          </a:xfrm>
        </p:spPr>
        <p:txBody>
          <a:bodyPr/>
          <a:lstStyle/>
          <a:p>
            <a:r>
              <a:rPr lang="en-US" dirty="0"/>
              <a:t>Choose your message</a:t>
            </a:r>
            <a:r>
              <a:rPr lang="hr-BA" dirty="0"/>
              <a:t> as a mediator</a:t>
            </a:r>
            <a:endParaRPr lang="en-US" dirty="0"/>
          </a:p>
        </p:txBody>
      </p:sp>
      <p:sp>
        <p:nvSpPr>
          <p:cNvPr id="10" name="Text Placeholder 9">
            <a:extLst>
              <a:ext uri="{FF2B5EF4-FFF2-40B4-BE49-F238E27FC236}">
                <a16:creationId xmlns:a16="http://schemas.microsoft.com/office/drawing/2014/main" id="{C48A5FD9-D237-2A4E-8E70-A4EEB17BACF2}"/>
              </a:ext>
            </a:extLst>
          </p:cNvPr>
          <p:cNvSpPr>
            <a:spLocks noGrp="1"/>
          </p:cNvSpPr>
          <p:nvPr>
            <p:ph type="body" sz="quarter" idx="21"/>
          </p:nvPr>
        </p:nvSpPr>
        <p:spPr/>
        <p:txBody>
          <a:bodyPr/>
          <a:lstStyle/>
          <a:p>
            <a:r>
              <a:rPr lang="en-IE" dirty="0"/>
              <a:t>4</a:t>
            </a:r>
            <a:endParaRPr lang="en-US" dirty="0"/>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a:xfrm>
            <a:off x="7229715" y="1267604"/>
            <a:ext cx="4465067" cy="822373"/>
          </a:xfrm>
        </p:spPr>
        <p:txBody>
          <a:bodyPr/>
          <a:lstStyle/>
          <a:p>
            <a:r>
              <a:rPr lang="en-US" dirty="0"/>
              <a:t>What is Policy, National Policies, EU policies, how does your message link to them? </a:t>
            </a:r>
          </a:p>
        </p:txBody>
      </p:sp>
      <p:sp>
        <p:nvSpPr>
          <p:cNvPr id="12" name="Text Placeholder 11">
            <a:extLst>
              <a:ext uri="{FF2B5EF4-FFF2-40B4-BE49-F238E27FC236}">
                <a16:creationId xmlns:a16="http://schemas.microsoft.com/office/drawing/2014/main" id="{9D01DFFD-F752-934A-8AD0-6D0868299CF3}"/>
              </a:ext>
            </a:extLst>
          </p:cNvPr>
          <p:cNvSpPr>
            <a:spLocks noGrp="1"/>
          </p:cNvSpPr>
          <p:nvPr>
            <p:ph type="body" sz="quarter" idx="23"/>
          </p:nvPr>
        </p:nvSpPr>
        <p:spPr/>
        <p:txBody>
          <a:bodyPr/>
          <a:lstStyle/>
          <a:p>
            <a:r>
              <a:rPr lang="en-IE" dirty="0"/>
              <a:t>5</a:t>
            </a:r>
            <a:endParaRPr lang="en-US" dirty="0"/>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29715" y="4577243"/>
            <a:ext cx="4465067" cy="822373"/>
          </a:xfrm>
        </p:spPr>
        <p:txBody>
          <a:bodyPr/>
          <a:lstStyle/>
          <a:p>
            <a:r>
              <a:rPr lang="en-US" dirty="0"/>
              <a:t>Tools to inform online</a:t>
            </a:r>
            <a:r>
              <a:rPr lang="hr-BA" dirty="0"/>
              <a:t> and</a:t>
            </a:r>
            <a:r>
              <a:rPr lang="en-US" dirty="0"/>
              <a:t> in person</a:t>
            </a:r>
          </a:p>
          <a:p>
            <a:endParaRPr lang="en-US" dirty="0"/>
          </a:p>
        </p:txBody>
      </p:sp>
      <p:sp>
        <p:nvSpPr>
          <p:cNvPr id="14" name="Text Placeholder 13">
            <a:extLst>
              <a:ext uri="{FF2B5EF4-FFF2-40B4-BE49-F238E27FC236}">
                <a16:creationId xmlns:a16="http://schemas.microsoft.com/office/drawing/2014/main" id="{3B7B5BCC-0C75-6048-B2A1-702C8D5716E9}"/>
              </a:ext>
            </a:extLst>
          </p:cNvPr>
          <p:cNvSpPr>
            <a:spLocks noGrp="1"/>
          </p:cNvSpPr>
          <p:nvPr>
            <p:ph type="body" sz="quarter" idx="25"/>
          </p:nvPr>
        </p:nvSpPr>
        <p:spPr/>
        <p:txBody>
          <a:bodyPr/>
          <a:lstStyle/>
          <a:p>
            <a:r>
              <a:rPr lang="en-IE" dirty="0"/>
              <a:t>6</a:t>
            </a:r>
            <a:endParaRPr lang="en-US" dirty="0"/>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p:txBody>
          <a:bodyPr/>
          <a:lstStyle/>
          <a:p>
            <a:r>
              <a:rPr lang="en-US"/>
              <a:t>Examples of communicating </a:t>
            </a:r>
            <a:r>
              <a:rPr lang="en-US" dirty="0"/>
              <a:t>through art and sports </a:t>
            </a:r>
          </a:p>
        </p:txBody>
      </p:sp>
      <p:sp>
        <p:nvSpPr>
          <p:cNvPr id="16" name="Text Placeholder 4">
            <a:extLst>
              <a:ext uri="{FF2B5EF4-FFF2-40B4-BE49-F238E27FC236}">
                <a16:creationId xmlns:a16="http://schemas.microsoft.com/office/drawing/2014/main" id="{AD777806-01E6-9174-976C-5251BD951A63}"/>
              </a:ext>
            </a:extLst>
          </p:cNvPr>
          <p:cNvSpPr txBox="1">
            <a:spLocks/>
          </p:cNvSpPr>
          <p:nvPr/>
        </p:nvSpPr>
        <p:spPr>
          <a:xfrm>
            <a:off x="6496598" y="346160"/>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BA" dirty="0"/>
              <a:t>1</a:t>
            </a:r>
            <a:endParaRPr lang="en-US" dirty="0"/>
          </a:p>
        </p:txBody>
      </p:sp>
      <p:sp>
        <p:nvSpPr>
          <p:cNvPr id="17" name="TextBox 16">
            <a:extLst>
              <a:ext uri="{FF2B5EF4-FFF2-40B4-BE49-F238E27FC236}">
                <a16:creationId xmlns:a16="http://schemas.microsoft.com/office/drawing/2014/main" id="{11B32E85-6BE7-E537-403B-922ABEA1CE9E}"/>
              </a:ext>
            </a:extLst>
          </p:cNvPr>
          <p:cNvSpPr txBox="1"/>
          <p:nvPr/>
        </p:nvSpPr>
        <p:spPr>
          <a:xfrm>
            <a:off x="7229715" y="408135"/>
            <a:ext cx="6096000" cy="430887"/>
          </a:xfrm>
          <a:prstGeom prst="rect">
            <a:avLst/>
          </a:prstGeom>
          <a:noFill/>
        </p:spPr>
        <p:txBody>
          <a:bodyPr wrap="square">
            <a:spAutoFit/>
          </a:bodyPr>
          <a:lstStyle/>
          <a:p>
            <a:r>
              <a:rPr lang="en-US" sz="2200" dirty="0">
                <a:solidFill>
                  <a:srgbClr val="7F7F7F"/>
                </a:solidFill>
              </a:rPr>
              <a:t>Communication skills in Mediation</a:t>
            </a:r>
            <a:endParaRPr lang="en-IE" sz="2200" dirty="0">
              <a:solidFill>
                <a:srgbClr val="7F7F7F"/>
              </a:solidFill>
            </a:endParaRPr>
          </a:p>
        </p:txBody>
      </p:sp>
    </p:spTree>
    <p:extLst>
      <p:ext uri="{BB962C8B-B14F-4D97-AF65-F5344CB8AC3E}">
        <p14:creationId xmlns:p14="http://schemas.microsoft.com/office/powerpoint/2010/main" val="408005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7344A67-734E-B141-ACA0-9A783894C7D8}"/>
              </a:ext>
            </a:extLst>
          </p:cNvPr>
          <p:cNvSpPr>
            <a:spLocks noGrp="1"/>
          </p:cNvSpPr>
          <p:nvPr>
            <p:ph type="body" sz="quarter" idx="16"/>
          </p:nvPr>
        </p:nvSpPr>
        <p:spPr>
          <a:xfrm>
            <a:off x="2149154" y="934084"/>
            <a:ext cx="4842196" cy="1771016"/>
          </a:xfrm>
        </p:spPr>
        <p:txBody>
          <a:bodyPr>
            <a:normAutofit fontScale="92500" lnSpcReduction="10000"/>
          </a:bodyPr>
          <a:lstStyle/>
          <a:p>
            <a:r>
              <a:rPr lang="en-US" dirty="0"/>
              <a:t>Choose your message as a mediator</a:t>
            </a:r>
          </a:p>
          <a:p>
            <a:endParaRPr lang="en-US" dirty="0"/>
          </a:p>
        </p:txBody>
      </p:sp>
      <p:sp>
        <p:nvSpPr>
          <p:cNvPr id="9" name="Text Placeholder 8">
            <a:extLst>
              <a:ext uri="{FF2B5EF4-FFF2-40B4-BE49-F238E27FC236}">
                <a16:creationId xmlns:a16="http://schemas.microsoft.com/office/drawing/2014/main" id="{4B123F00-55CC-A04B-B3B9-63DE577B48F9}"/>
              </a:ext>
            </a:extLst>
          </p:cNvPr>
          <p:cNvSpPr>
            <a:spLocks noGrp="1"/>
          </p:cNvSpPr>
          <p:nvPr>
            <p:ph type="body" sz="quarter" idx="17"/>
          </p:nvPr>
        </p:nvSpPr>
        <p:spPr/>
        <p:txBody>
          <a:bodyPr>
            <a:normAutofit fontScale="85000" lnSpcReduction="20000"/>
          </a:bodyPr>
          <a:lstStyle/>
          <a:p>
            <a:r>
              <a:rPr lang="hr-BA" dirty="0"/>
              <a:t>3</a:t>
            </a:r>
            <a:endParaRPr lang="en-US" dirty="0"/>
          </a:p>
        </p:txBody>
      </p:sp>
    </p:spTree>
    <p:extLst>
      <p:ext uri="{BB962C8B-B14F-4D97-AF65-F5344CB8AC3E}">
        <p14:creationId xmlns:p14="http://schemas.microsoft.com/office/powerpoint/2010/main" val="259500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818F-2530-4C08-B3DB-9E8B61E1F42C}"/>
              </a:ext>
            </a:extLst>
          </p:cNvPr>
          <p:cNvSpPr>
            <a:spLocks noGrp="1"/>
          </p:cNvSpPr>
          <p:nvPr>
            <p:ph type="body" sz="quarter" idx="29"/>
          </p:nvPr>
        </p:nvSpPr>
        <p:spPr/>
        <p:txBody>
          <a:bodyPr>
            <a:normAutofit lnSpcReduction="10000"/>
          </a:bodyPr>
          <a:lstStyle/>
          <a:p>
            <a:r>
              <a:rPr lang="en-US" dirty="0"/>
              <a:t>CRAFTING AN EFFECTIVE </a:t>
            </a:r>
            <a:r>
              <a:rPr lang="hr-BA" dirty="0"/>
              <a:t>MEDIATOR’S</a:t>
            </a:r>
            <a:r>
              <a:rPr lang="en-US" dirty="0"/>
              <a:t> MESSAGE</a:t>
            </a:r>
            <a:endParaRPr lang="hr-BA" dirty="0"/>
          </a:p>
        </p:txBody>
      </p:sp>
      <p:sp>
        <p:nvSpPr>
          <p:cNvPr id="7" name="Text Placeholder 6">
            <a:extLst>
              <a:ext uri="{FF2B5EF4-FFF2-40B4-BE49-F238E27FC236}">
                <a16:creationId xmlns:a16="http://schemas.microsoft.com/office/drawing/2014/main" id="{644B8201-91E5-4D79-A736-9108FC556123}"/>
              </a:ext>
            </a:extLst>
          </p:cNvPr>
          <p:cNvSpPr>
            <a:spLocks noGrp="1"/>
          </p:cNvSpPr>
          <p:nvPr>
            <p:ph type="body" sz="quarter" idx="32"/>
          </p:nvPr>
        </p:nvSpPr>
        <p:spPr>
          <a:xfrm>
            <a:off x="3731342" y="2940908"/>
            <a:ext cx="4740079" cy="2677298"/>
          </a:xfrm>
        </p:spPr>
        <p:txBody>
          <a:bodyPr>
            <a:normAutofit fontScale="77500" lnSpcReduction="20000"/>
          </a:bodyPr>
          <a:lstStyle/>
          <a:p>
            <a:pPr marL="0" indent="0"/>
            <a:r>
              <a:rPr lang="hr-BA" sz="5200" dirty="0"/>
              <a:t>In the next 6 steps,</a:t>
            </a:r>
          </a:p>
          <a:p>
            <a:pPr marL="0" indent="0"/>
            <a:r>
              <a:rPr lang="hr-BA" sz="5200" dirty="0"/>
              <a:t>we will show you</a:t>
            </a:r>
          </a:p>
          <a:p>
            <a:pPr marL="0" indent="0"/>
            <a:r>
              <a:rPr lang="bs-Latn-BA" sz="5200" dirty="0"/>
              <a:t>how to craft an </a:t>
            </a:r>
          </a:p>
          <a:p>
            <a:pPr marL="0" indent="0"/>
            <a:r>
              <a:rPr lang="bs-Latn-BA" sz="5200" dirty="0">
                <a:solidFill>
                  <a:srgbClr val="92D050"/>
                </a:solidFill>
              </a:rPr>
              <a:t>EFFECTIVE MESSAGE</a:t>
            </a:r>
            <a:endParaRPr lang="en-US" sz="5200" dirty="0">
              <a:solidFill>
                <a:srgbClr val="92D050"/>
              </a:solidFill>
            </a:endParaRPr>
          </a:p>
          <a:p>
            <a:endParaRPr lang="en-US" sz="4400" dirty="0"/>
          </a:p>
        </p:txBody>
      </p:sp>
    </p:spTree>
    <p:extLst>
      <p:ext uri="{BB962C8B-B14F-4D97-AF65-F5344CB8AC3E}">
        <p14:creationId xmlns:p14="http://schemas.microsoft.com/office/powerpoint/2010/main" val="1386060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8738D-DCB3-0F4C-BFD7-195A0403979C}"/>
              </a:ext>
            </a:extLst>
          </p:cNvPr>
          <p:cNvSpPr>
            <a:spLocks noGrp="1"/>
          </p:cNvSpPr>
          <p:nvPr>
            <p:ph type="body" sz="quarter" idx="16"/>
          </p:nvPr>
        </p:nvSpPr>
        <p:spPr>
          <a:xfrm>
            <a:off x="464195" y="444299"/>
            <a:ext cx="7470130" cy="582221"/>
          </a:xfrm>
        </p:spPr>
        <p:txBody>
          <a:bodyPr>
            <a:normAutofit lnSpcReduction="10000"/>
          </a:bodyPr>
          <a:lstStyle/>
          <a:p>
            <a:r>
              <a:rPr lang="bs-Latn-BA" dirty="0"/>
              <a:t>Required skills for peer mediation</a:t>
            </a:r>
            <a:endParaRPr lang="en-US" dirty="0"/>
          </a:p>
          <a:p>
            <a:endParaRPr lang="en-US" dirty="0"/>
          </a:p>
        </p:txBody>
      </p:sp>
      <p:sp>
        <p:nvSpPr>
          <p:cNvPr id="5" name="Text Placeholder 4">
            <a:extLst>
              <a:ext uri="{FF2B5EF4-FFF2-40B4-BE49-F238E27FC236}">
                <a16:creationId xmlns:a16="http://schemas.microsoft.com/office/drawing/2014/main" id="{CBA9E582-971F-4D4F-926F-0FE2CB5C934B}"/>
              </a:ext>
            </a:extLst>
          </p:cNvPr>
          <p:cNvSpPr>
            <a:spLocks noGrp="1"/>
          </p:cNvSpPr>
          <p:nvPr>
            <p:ph type="body" sz="quarter" idx="21"/>
          </p:nvPr>
        </p:nvSpPr>
        <p:spPr>
          <a:xfrm>
            <a:off x="2069835" y="3299779"/>
            <a:ext cx="1324794" cy="734186"/>
          </a:xfrm>
        </p:spPr>
        <p:txBody>
          <a:bodyPr>
            <a:noAutofit/>
          </a:bodyPr>
          <a:lstStyle/>
          <a:p>
            <a:pPr marL="0" indent="0"/>
            <a:r>
              <a:rPr lang="en-US" sz="2400" dirty="0"/>
              <a:t>Be friendly</a:t>
            </a:r>
          </a:p>
          <a:p>
            <a:endParaRPr lang="en-US" sz="2800" dirty="0"/>
          </a:p>
        </p:txBody>
      </p:sp>
      <p:sp>
        <p:nvSpPr>
          <p:cNvPr id="9" name="Arc 8">
            <a:extLst>
              <a:ext uri="{FF2B5EF4-FFF2-40B4-BE49-F238E27FC236}">
                <a16:creationId xmlns:a16="http://schemas.microsoft.com/office/drawing/2014/main" id="{DB097A54-870A-4B97-A162-436421A39AF3}"/>
              </a:ext>
            </a:extLst>
          </p:cNvPr>
          <p:cNvSpPr/>
          <p:nvPr/>
        </p:nvSpPr>
        <p:spPr>
          <a:xfrm rot="10202808">
            <a:off x="7657511" y="-441105"/>
            <a:ext cx="3735266" cy="3613217"/>
          </a:xfrm>
          <a:prstGeom prst="arc">
            <a:avLst/>
          </a:prstGeom>
          <a:ln w="12700">
            <a:solidFill>
              <a:srgbClr val="28AF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id="{AEC8B719-F987-4CCB-A657-66DC5D37E4F1}"/>
              </a:ext>
            </a:extLst>
          </p:cNvPr>
          <p:cNvSpPr/>
          <p:nvPr/>
        </p:nvSpPr>
        <p:spPr>
          <a:xfrm rot="20441885">
            <a:off x="6352184" y="3635419"/>
            <a:ext cx="1623527" cy="2456125"/>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Rectangle 10"/>
          <p:cNvSpPr/>
          <p:nvPr/>
        </p:nvSpPr>
        <p:spPr>
          <a:xfrm>
            <a:off x="4576781" y="3963465"/>
            <a:ext cx="3103374" cy="1938992"/>
          </a:xfrm>
          <a:prstGeom prst="rect">
            <a:avLst/>
          </a:prstGeom>
        </p:spPr>
        <p:txBody>
          <a:bodyPr wrap="square">
            <a:spAutoFit/>
          </a:bodyPr>
          <a:lstStyle/>
          <a:p>
            <a:pPr lvl="0" algn="ctr"/>
            <a:r>
              <a:rPr lang="en-US" sz="2400" dirty="0">
                <a:solidFill>
                  <a:srgbClr val="6D6E6C"/>
                </a:solidFill>
              </a:rPr>
              <a:t>Make a statement that gets your audience’s attention right away. </a:t>
            </a:r>
            <a:r>
              <a:rPr lang="bs-Latn-BA" sz="2400" dirty="0">
                <a:solidFill>
                  <a:srgbClr val="6D6E6C"/>
                </a:solidFill>
              </a:rPr>
              <a:t>Keep it short, use </a:t>
            </a:r>
            <a:r>
              <a:rPr lang="en-US" sz="2400" dirty="0">
                <a:solidFill>
                  <a:srgbClr val="6D6E6C"/>
                </a:solidFill>
              </a:rPr>
              <a:t>only a sentence or two</a:t>
            </a:r>
            <a:r>
              <a:rPr lang="bs-Latn-BA" sz="2400" dirty="0">
                <a:solidFill>
                  <a:srgbClr val="6D6E6C"/>
                </a:solidFill>
              </a:rPr>
              <a:t>!</a:t>
            </a:r>
            <a:endParaRPr lang="en-US" sz="2400" dirty="0">
              <a:solidFill>
                <a:srgbClr val="6D6E6C"/>
              </a:solidFill>
            </a:endParaRPr>
          </a:p>
        </p:txBody>
      </p:sp>
      <p:sp>
        <p:nvSpPr>
          <p:cNvPr id="13" name="Rectangle 12"/>
          <p:cNvSpPr/>
          <p:nvPr/>
        </p:nvSpPr>
        <p:spPr>
          <a:xfrm>
            <a:off x="4322611" y="2581645"/>
            <a:ext cx="3611714" cy="954107"/>
          </a:xfrm>
          <a:prstGeom prst="rect">
            <a:avLst/>
          </a:prstGeom>
        </p:spPr>
        <p:txBody>
          <a:bodyPr wrap="square">
            <a:spAutoFit/>
          </a:bodyPr>
          <a:lstStyle/>
          <a:p>
            <a:pPr lvl="0" algn="ctr"/>
            <a:r>
              <a:rPr lang="en-IE" sz="2800" b="1" dirty="0">
                <a:solidFill>
                  <a:srgbClr val="1188A3"/>
                </a:solidFill>
              </a:rPr>
              <a:t>1. </a:t>
            </a:r>
            <a:r>
              <a:rPr lang="bs-Latn-BA" sz="2800" b="1" dirty="0">
                <a:solidFill>
                  <a:srgbClr val="1188A3"/>
                </a:solidFill>
              </a:rPr>
              <a:t>Engage your audience</a:t>
            </a:r>
            <a:endParaRPr lang="en-US" sz="2800" b="1" dirty="0">
              <a:solidFill>
                <a:srgbClr val="1188A3"/>
              </a:solidFill>
            </a:endParaRPr>
          </a:p>
        </p:txBody>
      </p:sp>
      <p:sp>
        <p:nvSpPr>
          <p:cNvPr id="16" name="Rectangle 15"/>
          <p:cNvSpPr/>
          <p:nvPr/>
        </p:nvSpPr>
        <p:spPr>
          <a:xfrm>
            <a:off x="7903802" y="3798988"/>
            <a:ext cx="3603359" cy="523220"/>
          </a:xfrm>
          <a:prstGeom prst="rect">
            <a:avLst/>
          </a:prstGeom>
        </p:spPr>
        <p:txBody>
          <a:bodyPr wrap="none">
            <a:spAutoFit/>
          </a:bodyPr>
          <a:lstStyle/>
          <a:p>
            <a:pPr lvl="0"/>
            <a:r>
              <a:rPr lang="en-US" sz="2800" b="1" dirty="0">
                <a:solidFill>
                  <a:srgbClr val="28AF95"/>
                </a:solidFill>
              </a:rPr>
              <a:t>2. Present the problem</a:t>
            </a:r>
          </a:p>
        </p:txBody>
      </p:sp>
      <p:sp>
        <p:nvSpPr>
          <p:cNvPr id="17" name="Rectangle 16"/>
          <p:cNvSpPr/>
          <p:nvPr/>
        </p:nvSpPr>
        <p:spPr>
          <a:xfrm>
            <a:off x="8056257" y="1677433"/>
            <a:ext cx="2937772" cy="1200329"/>
          </a:xfrm>
          <a:prstGeom prst="rect">
            <a:avLst/>
          </a:prstGeom>
        </p:spPr>
        <p:txBody>
          <a:bodyPr wrap="square">
            <a:spAutoFit/>
          </a:bodyPr>
          <a:lstStyle/>
          <a:p>
            <a:pPr lvl="0" algn="ctr"/>
            <a:r>
              <a:rPr lang="en-US" sz="2400" dirty="0">
                <a:solidFill>
                  <a:srgbClr val="6D6E6C"/>
                </a:solidFill>
              </a:rPr>
              <a:t>Describe the problem, who does it affect and impact </a:t>
            </a:r>
          </a:p>
        </p:txBody>
      </p:sp>
    </p:spTree>
    <p:extLst>
      <p:ext uri="{BB962C8B-B14F-4D97-AF65-F5344CB8AC3E}">
        <p14:creationId xmlns:p14="http://schemas.microsoft.com/office/powerpoint/2010/main" val="242585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id="{242A81B1-2A23-425D-8B66-2D7497011396}"/>
              </a:ext>
            </a:extLst>
          </p:cNvPr>
          <p:cNvSpPr/>
          <p:nvPr/>
        </p:nvSpPr>
        <p:spPr>
          <a:xfrm rot="18945249">
            <a:off x="818417" y="3664119"/>
            <a:ext cx="3735266" cy="3613217"/>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Arc 8">
            <a:extLst>
              <a:ext uri="{FF2B5EF4-FFF2-40B4-BE49-F238E27FC236}">
                <a16:creationId xmlns:a16="http://schemas.microsoft.com/office/drawing/2014/main" id="{5DAC26DA-8A8E-4A24-8AC5-25A52C71BB22}"/>
              </a:ext>
            </a:extLst>
          </p:cNvPr>
          <p:cNvSpPr/>
          <p:nvPr/>
        </p:nvSpPr>
        <p:spPr>
          <a:xfrm rot="15871273">
            <a:off x="7353547" y="3664118"/>
            <a:ext cx="3735266" cy="3613217"/>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a:extLst>
              <a:ext uri="{FF2B5EF4-FFF2-40B4-BE49-F238E27FC236}">
                <a16:creationId xmlns:a16="http://schemas.microsoft.com/office/drawing/2014/main" id="{C0DA50C6-46FE-43D4-8F89-08CF481888DC}"/>
              </a:ext>
            </a:extLst>
          </p:cNvPr>
          <p:cNvSpPr/>
          <p:nvPr/>
        </p:nvSpPr>
        <p:spPr>
          <a:xfrm rot="5400000">
            <a:off x="5487965" y="56558"/>
            <a:ext cx="2644913" cy="2610945"/>
          </a:xfrm>
          <a:prstGeom prst="arc">
            <a:avLst/>
          </a:prstGeom>
          <a:ln w="127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 name="Rectangle 11"/>
          <p:cNvSpPr/>
          <p:nvPr/>
        </p:nvSpPr>
        <p:spPr>
          <a:xfrm>
            <a:off x="1191461" y="2611829"/>
            <a:ext cx="3048000" cy="523220"/>
          </a:xfrm>
          <a:prstGeom prst="rect">
            <a:avLst/>
          </a:prstGeom>
        </p:spPr>
        <p:txBody>
          <a:bodyPr wrap="square">
            <a:spAutoFit/>
          </a:bodyPr>
          <a:lstStyle/>
          <a:p>
            <a:pPr lvl="0" algn="ctr"/>
            <a:r>
              <a:rPr lang="en-US" sz="2800" b="1" dirty="0">
                <a:solidFill>
                  <a:srgbClr val="1188A3"/>
                </a:solidFill>
              </a:rPr>
              <a:t>3. Provide facts</a:t>
            </a:r>
          </a:p>
        </p:txBody>
      </p:sp>
      <p:sp>
        <p:nvSpPr>
          <p:cNvPr id="13" name="Rectangle 12"/>
          <p:cNvSpPr/>
          <p:nvPr/>
        </p:nvSpPr>
        <p:spPr>
          <a:xfrm>
            <a:off x="1071671" y="4037018"/>
            <a:ext cx="3451174" cy="2308324"/>
          </a:xfrm>
          <a:prstGeom prst="rect">
            <a:avLst/>
          </a:prstGeom>
        </p:spPr>
        <p:txBody>
          <a:bodyPr wrap="square">
            <a:spAutoFit/>
          </a:bodyPr>
          <a:lstStyle/>
          <a:p>
            <a:pPr lvl="0" algn="ctr"/>
            <a:r>
              <a:rPr lang="en-US" sz="2400" dirty="0">
                <a:solidFill>
                  <a:srgbClr val="6D6E6C"/>
                </a:solidFill>
              </a:rPr>
              <a:t>Data is important to demonstrate that a problem exists and to support your position.  Look for facts that are relevant to your audience</a:t>
            </a:r>
          </a:p>
        </p:txBody>
      </p:sp>
      <p:sp>
        <p:nvSpPr>
          <p:cNvPr id="16" name="Rectangle 15"/>
          <p:cNvSpPr/>
          <p:nvPr/>
        </p:nvSpPr>
        <p:spPr>
          <a:xfrm>
            <a:off x="4780034" y="3760019"/>
            <a:ext cx="2726408" cy="523220"/>
          </a:xfrm>
          <a:prstGeom prst="rect">
            <a:avLst/>
          </a:prstGeom>
        </p:spPr>
        <p:txBody>
          <a:bodyPr wrap="square">
            <a:spAutoFit/>
          </a:bodyPr>
          <a:lstStyle/>
          <a:p>
            <a:pPr lvl="0" algn="ctr"/>
            <a:r>
              <a:rPr lang="en-IE" sz="2800" b="1" dirty="0">
                <a:solidFill>
                  <a:srgbClr val="92D050"/>
                </a:solidFill>
              </a:rPr>
              <a:t>4. </a:t>
            </a:r>
            <a:r>
              <a:rPr lang="bs-Latn-BA" sz="2800" b="1" dirty="0">
                <a:solidFill>
                  <a:srgbClr val="92D050"/>
                </a:solidFill>
              </a:rPr>
              <a:t>Tell a story</a:t>
            </a:r>
            <a:endParaRPr lang="en-US" sz="2800" b="1" dirty="0">
              <a:solidFill>
                <a:srgbClr val="92D050"/>
              </a:solidFill>
            </a:endParaRPr>
          </a:p>
        </p:txBody>
      </p:sp>
      <p:sp>
        <p:nvSpPr>
          <p:cNvPr id="17" name="Rectangle 16"/>
          <p:cNvSpPr/>
          <p:nvPr/>
        </p:nvSpPr>
        <p:spPr>
          <a:xfrm>
            <a:off x="4239461" y="427634"/>
            <a:ext cx="3876433" cy="2308324"/>
          </a:xfrm>
          <a:prstGeom prst="rect">
            <a:avLst/>
          </a:prstGeom>
        </p:spPr>
        <p:txBody>
          <a:bodyPr wrap="square">
            <a:spAutoFit/>
          </a:bodyPr>
          <a:lstStyle/>
          <a:p>
            <a:pPr lvl="0" algn="ctr"/>
            <a:r>
              <a:rPr lang="en-US" sz="2400" dirty="0">
                <a:solidFill>
                  <a:srgbClr val="6D6E6C"/>
                </a:solidFill>
              </a:rPr>
              <a:t>An example or story puts a human face on the issue and makes it real and more compelling. Again, make sure the example is relevant to your audience</a:t>
            </a:r>
          </a:p>
        </p:txBody>
      </p:sp>
      <p:sp>
        <p:nvSpPr>
          <p:cNvPr id="20" name="Rectangle 19"/>
          <p:cNvSpPr/>
          <p:nvPr/>
        </p:nvSpPr>
        <p:spPr>
          <a:xfrm>
            <a:off x="7506442" y="2396385"/>
            <a:ext cx="4100016" cy="954107"/>
          </a:xfrm>
          <a:prstGeom prst="rect">
            <a:avLst/>
          </a:prstGeom>
        </p:spPr>
        <p:txBody>
          <a:bodyPr wrap="square">
            <a:spAutoFit/>
          </a:bodyPr>
          <a:lstStyle/>
          <a:p>
            <a:pPr lvl="0" algn="ctr"/>
            <a:r>
              <a:rPr lang="en-US" sz="2800" b="1" dirty="0">
                <a:solidFill>
                  <a:srgbClr val="1188A3"/>
                </a:solidFill>
              </a:rPr>
              <a:t>5. Connect the issue to the audience</a:t>
            </a:r>
          </a:p>
        </p:txBody>
      </p:sp>
      <p:sp>
        <p:nvSpPr>
          <p:cNvPr id="22" name="Rectangle 21"/>
          <p:cNvSpPr/>
          <p:nvPr/>
        </p:nvSpPr>
        <p:spPr>
          <a:xfrm>
            <a:off x="8021171" y="4005631"/>
            <a:ext cx="3116386" cy="1569660"/>
          </a:xfrm>
          <a:prstGeom prst="rect">
            <a:avLst/>
          </a:prstGeom>
        </p:spPr>
        <p:txBody>
          <a:bodyPr wrap="square">
            <a:spAutoFit/>
          </a:bodyPr>
          <a:lstStyle/>
          <a:p>
            <a:pPr lvl="0" algn="ctr"/>
            <a:r>
              <a:rPr lang="en-US" sz="2400" dirty="0">
                <a:solidFill>
                  <a:srgbClr val="6D6E6C"/>
                </a:solidFill>
              </a:rPr>
              <a:t>Show your audience how this interest fits with what they care about, want or need</a:t>
            </a:r>
          </a:p>
        </p:txBody>
      </p:sp>
    </p:spTree>
    <p:extLst>
      <p:ext uri="{BB962C8B-B14F-4D97-AF65-F5344CB8AC3E}">
        <p14:creationId xmlns:p14="http://schemas.microsoft.com/office/powerpoint/2010/main" val="210178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48FF5-A7AF-7542-8BB9-D4330E1CD6AB}"/>
              </a:ext>
            </a:extLst>
          </p:cNvPr>
          <p:cNvSpPr>
            <a:spLocks noGrp="1"/>
          </p:cNvSpPr>
          <p:nvPr>
            <p:ph type="body" sz="quarter" idx="22"/>
          </p:nvPr>
        </p:nvSpPr>
        <p:spPr>
          <a:xfrm>
            <a:off x="8644039" y="2471737"/>
            <a:ext cx="1461986" cy="1914525"/>
          </a:xfrm>
        </p:spPr>
        <p:txBody>
          <a:bodyPr>
            <a:normAutofit/>
          </a:bodyPr>
          <a:lstStyle/>
          <a:p>
            <a:pPr marL="0" indent="0"/>
            <a:r>
              <a:rPr lang="hr-BA" dirty="0"/>
              <a:t>Understand the parties</a:t>
            </a:r>
            <a:endParaRPr lang="en-US" dirty="0"/>
          </a:p>
        </p:txBody>
      </p:sp>
      <p:sp>
        <p:nvSpPr>
          <p:cNvPr id="7" name="Arc 6">
            <a:extLst>
              <a:ext uri="{FF2B5EF4-FFF2-40B4-BE49-F238E27FC236}">
                <a16:creationId xmlns:a16="http://schemas.microsoft.com/office/drawing/2014/main" id="{091B2689-EDA1-4C1A-BD7D-6A311E8B8251}"/>
              </a:ext>
            </a:extLst>
          </p:cNvPr>
          <p:cNvSpPr/>
          <p:nvPr/>
        </p:nvSpPr>
        <p:spPr>
          <a:xfrm rot="8095117">
            <a:off x="1633262" y="151673"/>
            <a:ext cx="2952517" cy="2927271"/>
          </a:xfrm>
          <a:prstGeom prst="arc">
            <a:avLst/>
          </a:prstGeom>
          <a:ln w="12700">
            <a:solidFill>
              <a:srgbClr val="118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1263506" y="3621892"/>
            <a:ext cx="3532897" cy="954107"/>
          </a:xfrm>
          <a:prstGeom prst="rect">
            <a:avLst/>
          </a:prstGeom>
        </p:spPr>
        <p:txBody>
          <a:bodyPr wrap="square">
            <a:spAutoFit/>
          </a:bodyPr>
          <a:lstStyle/>
          <a:p>
            <a:pPr lvl="0" algn="ctr"/>
            <a:r>
              <a:rPr lang="en-US" sz="2800" b="1" dirty="0">
                <a:solidFill>
                  <a:srgbClr val="1188A3"/>
                </a:solidFill>
              </a:rPr>
              <a:t>6. Make your request</a:t>
            </a:r>
            <a:endParaRPr lang="hr-BA" sz="2800" b="1" dirty="0">
              <a:solidFill>
                <a:srgbClr val="1188A3"/>
              </a:solidFill>
            </a:endParaRPr>
          </a:p>
          <a:p>
            <a:pPr lvl="0" algn="ctr"/>
            <a:r>
              <a:rPr lang="en-US" sz="2800" b="1" dirty="0">
                <a:solidFill>
                  <a:srgbClr val="1188A3"/>
                </a:solidFill>
              </a:rPr>
              <a:t> (the “ask”).  </a:t>
            </a:r>
          </a:p>
        </p:txBody>
      </p:sp>
      <p:sp>
        <p:nvSpPr>
          <p:cNvPr id="14" name="Rectangle 13"/>
          <p:cNvSpPr/>
          <p:nvPr/>
        </p:nvSpPr>
        <p:spPr>
          <a:xfrm>
            <a:off x="1562737" y="1640740"/>
            <a:ext cx="3093563" cy="830997"/>
          </a:xfrm>
          <a:prstGeom prst="rect">
            <a:avLst/>
          </a:prstGeom>
        </p:spPr>
        <p:txBody>
          <a:bodyPr wrap="square">
            <a:spAutoFit/>
          </a:bodyPr>
          <a:lstStyle/>
          <a:p>
            <a:pPr lvl="0" algn="ctr"/>
            <a:r>
              <a:rPr lang="en-US" sz="2400" dirty="0">
                <a:solidFill>
                  <a:srgbClr val="6D6E6C"/>
                </a:solidFill>
              </a:rPr>
              <a:t>Clearly state what you want the person to do.</a:t>
            </a:r>
          </a:p>
        </p:txBody>
      </p:sp>
      <p:sp>
        <p:nvSpPr>
          <p:cNvPr id="15" name="Rectangle 14"/>
          <p:cNvSpPr/>
          <p:nvPr/>
        </p:nvSpPr>
        <p:spPr>
          <a:xfrm>
            <a:off x="5532129" y="2872316"/>
            <a:ext cx="1514624" cy="830997"/>
          </a:xfrm>
          <a:prstGeom prst="rect">
            <a:avLst/>
          </a:prstGeom>
        </p:spPr>
        <p:txBody>
          <a:bodyPr wrap="square">
            <a:spAutoFit/>
          </a:bodyPr>
          <a:lstStyle/>
          <a:p>
            <a:pPr lvl="0" algn="ctr"/>
            <a:r>
              <a:rPr lang="bs-Latn-BA" sz="2400" dirty="0">
                <a:solidFill>
                  <a:schemeClr val="bg1"/>
                </a:solidFill>
              </a:rPr>
              <a:t>Form a message</a:t>
            </a:r>
            <a:endParaRPr lang="en-US" sz="2400" dirty="0">
              <a:solidFill>
                <a:schemeClr val="bg1"/>
              </a:solidFill>
            </a:endParaRPr>
          </a:p>
        </p:txBody>
      </p:sp>
    </p:spTree>
    <p:extLst>
      <p:ext uri="{BB962C8B-B14F-4D97-AF65-F5344CB8AC3E}">
        <p14:creationId xmlns:p14="http://schemas.microsoft.com/office/powerpoint/2010/main" val="3972567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048593" y="433904"/>
            <a:ext cx="9966248" cy="846252"/>
          </a:xfrm>
        </p:spPr>
        <p:txBody>
          <a:bodyPr>
            <a:normAutofit fontScale="85000" lnSpcReduction="10000"/>
          </a:bodyPr>
          <a:lstStyle/>
          <a:p>
            <a:pPr algn="ctr"/>
            <a:r>
              <a:rPr lang="bs-Latn-BA" sz="4400" b="1" dirty="0">
                <a:solidFill>
                  <a:srgbClr val="1BA19A"/>
                </a:solidFill>
              </a:rPr>
              <a:t>LET‘S VISUALISE</a:t>
            </a:r>
            <a:r>
              <a:rPr lang="en-IE" sz="4400" b="1" dirty="0">
                <a:solidFill>
                  <a:srgbClr val="1BA19A"/>
                </a:solidFill>
              </a:rPr>
              <a:t> – 6 great examples of messaging</a:t>
            </a:r>
            <a:r>
              <a:rPr lang="bs-Latn-BA" sz="4400" b="1" dirty="0">
                <a:solidFill>
                  <a:srgbClr val="1BA19A"/>
                </a:solidFill>
              </a:rPr>
              <a:t>!</a:t>
            </a:r>
            <a:endParaRPr lang="en-US" sz="4400" dirty="0">
              <a:solidFill>
                <a:srgbClr val="1BA19A"/>
              </a:solidFill>
            </a:endParaRP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813" y="1741900"/>
            <a:ext cx="1867083" cy="1867083"/>
          </a:xfrm>
          <a:prstGeom prst="rect">
            <a:avLst/>
          </a:prstGeom>
          <a:solidFill>
            <a:srgbClr val="FFFFFF">
              <a:shade val="85000"/>
            </a:srgbClr>
          </a:solidFill>
          <a:ln w="57150" cap="sq">
            <a:solidFill>
              <a:srgbClr val="28AF9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b="-216"/>
          <a:stretch/>
        </p:blipFill>
        <p:spPr>
          <a:xfrm>
            <a:off x="2183369" y="1746566"/>
            <a:ext cx="1847299" cy="1841274"/>
          </a:xfrm>
          <a:prstGeom prst="rect">
            <a:avLst/>
          </a:prstGeom>
          <a:solidFill>
            <a:srgbClr val="FFFFFF">
              <a:shade val="85000"/>
            </a:srgbClr>
          </a:solidFill>
          <a:ln w="57150" cap="sq">
            <a:solidFill>
              <a:srgbClr val="1188A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03141" y="1743299"/>
            <a:ext cx="1791817" cy="1828237"/>
          </a:xfrm>
          <a:prstGeom prst="rect">
            <a:avLst/>
          </a:prstGeom>
          <a:solidFill>
            <a:srgbClr val="92D050"/>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hlinkClick r:id="rId8"/>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85083" y="1740705"/>
            <a:ext cx="1830170" cy="1831519"/>
          </a:xfrm>
          <a:prstGeom prst="rect">
            <a:avLst/>
          </a:prstGeom>
          <a:solidFill>
            <a:srgbClr val="FFFFFF">
              <a:shade val="85000"/>
            </a:srgbClr>
          </a:solidFill>
          <a:ln w="57150" cap="sq">
            <a:solidFill>
              <a:srgbClr val="1188A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hlinkClick r:id="rId10"/>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204855" y="1727988"/>
            <a:ext cx="1825444" cy="1828237"/>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hlinkClick r:id="rId12"/>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219901" y="1740705"/>
            <a:ext cx="1779085" cy="1827682"/>
          </a:xfrm>
          <a:prstGeom prst="rect">
            <a:avLst/>
          </a:prstGeom>
          <a:solidFill>
            <a:srgbClr val="FFFFFF">
              <a:shade val="85000"/>
            </a:srgbClr>
          </a:solidFill>
          <a:ln w="57150" cap="sq">
            <a:solidFill>
              <a:srgbClr val="28AF9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107045" y="3717260"/>
            <a:ext cx="1903851" cy="392647"/>
          </a:xfrm>
          <a:prstGeom prst="rect">
            <a:avLst/>
          </a:prstGeom>
        </p:spPr>
        <p:txBody>
          <a:bodyPr>
            <a:noAutofit/>
          </a:bodyPr>
          <a:lstStyle/>
          <a:p>
            <a:pPr marL="0" indent="0" algn="ctr">
              <a:buNone/>
            </a:pPr>
            <a:r>
              <a:rPr lang="bs-Latn-BA" sz="2400" b="1" dirty="0">
                <a:solidFill>
                  <a:srgbClr val="28AF95"/>
                </a:solidFill>
              </a:rPr>
              <a:t>ENGAGE</a:t>
            </a:r>
            <a:endParaRPr lang="en-US" sz="2400" dirty="0">
              <a:solidFill>
                <a:srgbClr val="28AF95"/>
              </a:solidFill>
            </a:endParaRPr>
          </a:p>
        </p:txBody>
      </p:sp>
      <p:sp>
        <p:nvSpPr>
          <p:cNvPr id="12"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2052103" y="3742380"/>
            <a:ext cx="2084758" cy="787733"/>
          </a:xfrm>
          <a:prstGeom prst="rect">
            <a:avLst/>
          </a:prstGeom>
        </p:spPr>
        <p:txBody>
          <a:bodyPr>
            <a:noAutofit/>
          </a:bodyPr>
          <a:lstStyle/>
          <a:p>
            <a:pPr marL="0" indent="0" algn="ctr">
              <a:buNone/>
            </a:pPr>
            <a:r>
              <a:rPr lang="bs-Latn-BA" sz="2400" b="1" dirty="0">
                <a:solidFill>
                  <a:srgbClr val="1188A3"/>
                </a:solidFill>
              </a:rPr>
              <a:t>PRESENT THE </a:t>
            </a:r>
          </a:p>
          <a:p>
            <a:pPr marL="0" indent="0" algn="ctr">
              <a:buNone/>
            </a:pPr>
            <a:r>
              <a:rPr lang="bs-Latn-BA" sz="2400" b="1" dirty="0">
                <a:solidFill>
                  <a:srgbClr val="1188A3"/>
                </a:solidFill>
              </a:rPr>
              <a:t>PROBLEM</a:t>
            </a:r>
            <a:endParaRPr lang="en-US" sz="2400" dirty="0">
              <a:solidFill>
                <a:srgbClr val="1188A3"/>
              </a:solidFill>
            </a:endParaRPr>
          </a:p>
        </p:txBody>
      </p:sp>
      <p:sp>
        <p:nvSpPr>
          <p:cNvPr id="13"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7571347" y="3717260"/>
            <a:ext cx="3092460" cy="392647"/>
          </a:xfrm>
          <a:prstGeom prst="rect">
            <a:avLst/>
          </a:prstGeom>
        </p:spPr>
        <p:txBody>
          <a:bodyPr>
            <a:noAutofit/>
          </a:bodyPr>
          <a:lstStyle/>
          <a:p>
            <a:pPr marL="0" indent="0" algn="ctr">
              <a:buNone/>
            </a:pPr>
            <a:r>
              <a:rPr lang="bs-Latn-BA" sz="2400" b="1" dirty="0">
                <a:solidFill>
                  <a:srgbClr val="92D050"/>
                </a:solidFill>
              </a:rPr>
              <a:t>CONNECT WITH AUDIENCE</a:t>
            </a:r>
            <a:endParaRPr lang="en-US" sz="2400" dirty="0">
              <a:solidFill>
                <a:srgbClr val="92D050"/>
              </a:solidFill>
            </a:endParaRPr>
          </a:p>
        </p:txBody>
      </p:sp>
      <p:sp>
        <p:nvSpPr>
          <p:cNvPr id="14"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5553938" y="3755060"/>
            <a:ext cx="3092460" cy="392647"/>
          </a:xfrm>
          <a:prstGeom prst="rect">
            <a:avLst/>
          </a:prstGeom>
        </p:spPr>
        <p:txBody>
          <a:bodyPr>
            <a:noAutofit/>
          </a:bodyPr>
          <a:lstStyle/>
          <a:p>
            <a:pPr marL="0" indent="0" algn="ctr">
              <a:buNone/>
            </a:pPr>
            <a:r>
              <a:rPr lang="bs-Latn-BA" sz="2400" b="1" dirty="0">
                <a:solidFill>
                  <a:srgbClr val="1188A3"/>
                </a:solidFill>
              </a:rPr>
              <a:t>TELL A </a:t>
            </a:r>
          </a:p>
          <a:p>
            <a:pPr marL="0" indent="0" algn="ctr">
              <a:buNone/>
            </a:pPr>
            <a:r>
              <a:rPr lang="bs-Latn-BA" sz="2400" b="1" dirty="0">
                <a:solidFill>
                  <a:srgbClr val="1188A3"/>
                </a:solidFill>
              </a:rPr>
              <a:t>STORY</a:t>
            </a:r>
            <a:endParaRPr lang="en-US" sz="2400" dirty="0">
              <a:solidFill>
                <a:srgbClr val="1188A3"/>
              </a:solidFill>
            </a:endParaRPr>
          </a:p>
        </p:txBody>
      </p:sp>
      <p:sp>
        <p:nvSpPr>
          <p:cNvPr id="15"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4467302" y="3770371"/>
            <a:ext cx="1210220" cy="392647"/>
          </a:xfrm>
          <a:prstGeom prst="rect">
            <a:avLst/>
          </a:prstGeom>
        </p:spPr>
        <p:txBody>
          <a:bodyPr>
            <a:noAutofit/>
          </a:bodyPr>
          <a:lstStyle/>
          <a:p>
            <a:pPr marL="0" indent="0" algn="ctr">
              <a:buNone/>
            </a:pPr>
            <a:r>
              <a:rPr lang="bs-Latn-BA" sz="2400" b="1" dirty="0">
                <a:solidFill>
                  <a:srgbClr val="92D050"/>
                </a:solidFill>
              </a:rPr>
              <a:t>FACTS</a:t>
            </a:r>
            <a:endParaRPr lang="en-US" sz="2400" dirty="0">
              <a:solidFill>
                <a:srgbClr val="92D050"/>
              </a:solidFill>
            </a:endParaRPr>
          </a:p>
        </p:txBody>
      </p:sp>
      <p:sp>
        <p:nvSpPr>
          <p:cNvPr id="16" name="Text Placeholder 92">
            <a:extLst>
              <a:ext uri="{FF2B5EF4-FFF2-40B4-BE49-F238E27FC236}">
                <a16:creationId xmlns:a16="http://schemas.microsoft.com/office/drawing/2014/main" id="{6D337FA9-947C-D14C-8527-2783D9CEA8E1}"/>
              </a:ext>
            </a:extLst>
          </p:cNvPr>
          <p:cNvSpPr>
            <a:spLocks noGrp="1"/>
          </p:cNvSpPr>
          <p:nvPr>
            <p:ph type="body" sz="quarter" idx="4294967295"/>
          </p:nvPr>
        </p:nvSpPr>
        <p:spPr>
          <a:xfrm>
            <a:off x="9563213" y="3751041"/>
            <a:ext cx="3092460" cy="392647"/>
          </a:xfrm>
          <a:prstGeom prst="rect">
            <a:avLst/>
          </a:prstGeom>
        </p:spPr>
        <p:txBody>
          <a:bodyPr>
            <a:noAutofit/>
          </a:bodyPr>
          <a:lstStyle/>
          <a:p>
            <a:pPr marL="0" indent="0" algn="ctr">
              <a:buNone/>
            </a:pPr>
            <a:r>
              <a:rPr lang="bs-Latn-BA" sz="2400" b="1" dirty="0">
                <a:solidFill>
                  <a:srgbClr val="1BA19A"/>
                </a:solidFill>
              </a:rPr>
              <a:t>ASK</a:t>
            </a:r>
            <a:endParaRPr lang="en-US" sz="2400" dirty="0">
              <a:solidFill>
                <a:srgbClr val="1BA19A"/>
              </a:solidFill>
            </a:endParaRPr>
          </a:p>
        </p:txBody>
      </p:sp>
      <p:sp>
        <p:nvSpPr>
          <p:cNvPr id="21" name="Rectangle 20"/>
          <p:cNvSpPr/>
          <p:nvPr/>
        </p:nvSpPr>
        <p:spPr>
          <a:xfrm>
            <a:off x="3001091" y="5380702"/>
            <a:ext cx="8833557" cy="646331"/>
          </a:xfrm>
          <a:prstGeom prst="rect">
            <a:avLst/>
          </a:prstGeom>
        </p:spPr>
        <p:txBody>
          <a:bodyPr wrap="square">
            <a:spAutoFit/>
          </a:bodyPr>
          <a:lstStyle/>
          <a:p>
            <a:pPr algn="ctr"/>
            <a:r>
              <a:rPr lang="en-US" sz="3600" b="1" u="sng" dirty="0">
                <a:solidFill>
                  <a:srgbClr val="1188A3"/>
                </a:solidFill>
              </a:rPr>
              <a:t>CLICK</a:t>
            </a:r>
            <a:r>
              <a:rPr lang="hr-BA" sz="3600" b="1" dirty="0">
                <a:solidFill>
                  <a:srgbClr val="1188A3"/>
                </a:solidFill>
              </a:rPr>
              <a:t> on each image to follow the </a:t>
            </a:r>
            <a:r>
              <a:rPr lang="hr-BA" sz="3600" b="1" dirty="0">
                <a:solidFill>
                  <a:srgbClr val="28AF95"/>
                </a:solidFill>
              </a:rPr>
              <a:t>MESSAGE*</a:t>
            </a:r>
            <a:endParaRPr lang="en-US" sz="3600" b="1" dirty="0">
              <a:solidFill>
                <a:srgbClr val="28AF95"/>
              </a:solidFill>
            </a:endParaRPr>
          </a:p>
        </p:txBody>
      </p:sp>
      <p:pic>
        <p:nvPicPr>
          <p:cNvPr id="22" name="Graphic 9" descr="Cursor with solid fill">
            <a:extLst>
              <a:ext uri="{FF2B5EF4-FFF2-40B4-BE49-F238E27FC236}">
                <a16:creationId xmlns:a16="http://schemas.microsoft.com/office/drawing/2014/main" id="{011A8F39-7C45-440B-B3F9-BADC96EFF3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40910">
            <a:off x="5219995" y="4282218"/>
            <a:ext cx="1268218" cy="1268218"/>
          </a:xfrm>
          <a:prstGeom prst="rect">
            <a:avLst/>
          </a:prstGeom>
        </p:spPr>
      </p:pic>
    </p:spTree>
    <p:extLst>
      <p:ext uri="{BB962C8B-B14F-4D97-AF65-F5344CB8AC3E}">
        <p14:creationId xmlns:p14="http://schemas.microsoft.com/office/powerpoint/2010/main" val="3370088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02523C-1FBF-694D-A493-E6D7659C5577}"/>
              </a:ext>
            </a:extLst>
          </p:cNvPr>
          <p:cNvSpPr>
            <a:spLocks noGrp="1"/>
          </p:cNvSpPr>
          <p:nvPr>
            <p:ph type="body" sz="quarter" idx="16"/>
          </p:nvPr>
        </p:nvSpPr>
        <p:spPr>
          <a:xfrm>
            <a:off x="633715" y="1191057"/>
            <a:ext cx="4957908" cy="582221"/>
          </a:xfrm>
        </p:spPr>
        <p:txBody>
          <a:bodyPr>
            <a:normAutofit lnSpcReduction="10000"/>
          </a:bodyPr>
          <a:lstStyle/>
          <a:p>
            <a:r>
              <a:rPr lang="bs-Latn-BA" b="1" dirty="0"/>
              <a:t>VOICE</a:t>
            </a:r>
            <a:endParaRPr lang="en-US" b="1" dirty="0"/>
          </a:p>
        </p:txBody>
      </p:sp>
      <p:sp>
        <p:nvSpPr>
          <p:cNvPr id="5" name="Text Placeholder 4">
            <a:extLst>
              <a:ext uri="{FF2B5EF4-FFF2-40B4-BE49-F238E27FC236}">
                <a16:creationId xmlns:a16="http://schemas.microsoft.com/office/drawing/2014/main" id="{817FC06B-D4D7-7C48-A9E1-9C8C38FB3913}"/>
              </a:ext>
            </a:extLst>
          </p:cNvPr>
          <p:cNvSpPr>
            <a:spLocks noGrp="1"/>
          </p:cNvSpPr>
          <p:nvPr>
            <p:ph type="body" sz="quarter" idx="20"/>
          </p:nvPr>
        </p:nvSpPr>
        <p:spPr>
          <a:xfrm>
            <a:off x="6849396" y="1217612"/>
            <a:ext cx="4957908" cy="582221"/>
          </a:xfrm>
        </p:spPr>
        <p:txBody>
          <a:bodyPr>
            <a:normAutofit lnSpcReduction="10000"/>
          </a:bodyPr>
          <a:lstStyle/>
          <a:p>
            <a:r>
              <a:rPr lang="hr-BA" b="1" dirty="0"/>
              <a:t>TONE</a:t>
            </a:r>
            <a:endParaRPr lang="en-US" b="1" dirty="0"/>
          </a:p>
        </p:txBody>
      </p:sp>
      <p:sp>
        <p:nvSpPr>
          <p:cNvPr id="6" name="TextBox 5">
            <a:extLst>
              <a:ext uri="{FF2B5EF4-FFF2-40B4-BE49-F238E27FC236}">
                <a16:creationId xmlns:a16="http://schemas.microsoft.com/office/drawing/2014/main" id="{489D6722-04D8-4666-8C0D-A20E79FEA4FE}"/>
              </a:ext>
            </a:extLst>
          </p:cNvPr>
          <p:cNvSpPr txBox="1"/>
          <p:nvPr/>
        </p:nvSpPr>
        <p:spPr>
          <a:xfrm>
            <a:off x="5591623" y="289516"/>
            <a:ext cx="1076325" cy="2215991"/>
          </a:xfrm>
          <a:prstGeom prst="rect">
            <a:avLst/>
          </a:prstGeom>
          <a:noFill/>
        </p:spPr>
        <p:txBody>
          <a:bodyPr wrap="square" rtlCol="0">
            <a:spAutoFit/>
          </a:bodyPr>
          <a:lstStyle/>
          <a:p>
            <a:r>
              <a:rPr lang="en-US" sz="13800" dirty="0">
                <a:solidFill>
                  <a:prstClr val="white"/>
                </a:solidFill>
              </a:rPr>
              <a:t>≠</a:t>
            </a:r>
          </a:p>
        </p:txBody>
      </p:sp>
      <p:sp>
        <p:nvSpPr>
          <p:cNvPr id="11" name="Rectangle 10"/>
          <p:cNvSpPr/>
          <p:nvPr/>
        </p:nvSpPr>
        <p:spPr>
          <a:xfrm>
            <a:off x="363077" y="2222751"/>
            <a:ext cx="11361966" cy="3847207"/>
          </a:xfrm>
          <a:prstGeom prst="rect">
            <a:avLst/>
          </a:prstGeom>
        </p:spPr>
        <p:txBody>
          <a:bodyPr wrap="square">
            <a:spAutoFit/>
          </a:bodyPr>
          <a:lstStyle/>
          <a:p>
            <a:pPr algn="ctr"/>
            <a:r>
              <a:rPr lang="en-US" sz="2800" i="1" dirty="0">
                <a:solidFill>
                  <a:srgbClr val="1188A3"/>
                </a:solidFill>
              </a:rPr>
              <a:t>What’s the difference between voice and tone?</a:t>
            </a:r>
            <a:endParaRPr lang="bs-Latn-BA" sz="2800" i="1" dirty="0">
              <a:solidFill>
                <a:srgbClr val="1188A3"/>
              </a:solidFill>
            </a:endParaRPr>
          </a:p>
          <a:p>
            <a:pPr algn="ctr"/>
            <a:endParaRPr lang="bs-Latn-BA" sz="2400" dirty="0">
              <a:solidFill>
                <a:srgbClr val="6D6E6C"/>
              </a:solidFill>
            </a:endParaRPr>
          </a:p>
          <a:p>
            <a:r>
              <a:rPr lang="en-US" sz="2400" dirty="0">
                <a:solidFill>
                  <a:srgbClr val="6D6E6C"/>
                </a:solidFill>
              </a:rPr>
              <a:t>Think of it this way:</a:t>
            </a:r>
            <a:endParaRPr lang="bs-Latn-BA" sz="2400" dirty="0">
              <a:solidFill>
                <a:srgbClr val="6D6E6C"/>
              </a:solidFill>
            </a:endParaRPr>
          </a:p>
          <a:p>
            <a:pPr algn="just"/>
            <a:endParaRPr lang="bs-Latn-BA" sz="2400" dirty="0">
              <a:solidFill>
                <a:srgbClr val="6D6E6C"/>
              </a:solidFill>
            </a:endParaRPr>
          </a:p>
          <a:p>
            <a:pPr marL="342900" indent="-342900" algn="just">
              <a:buFont typeface="Wingdings" panose="05000000000000000000" pitchFamily="2" charset="2"/>
              <a:buChar char="ü"/>
            </a:pPr>
            <a:r>
              <a:rPr lang="en-US" sz="2400" dirty="0">
                <a:solidFill>
                  <a:srgbClr val="92D050"/>
                </a:solidFill>
              </a:rPr>
              <a:t>You have the same voice all the time, but your tone changes.</a:t>
            </a:r>
            <a:endParaRPr lang="bs-Latn-BA" sz="2400" dirty="0">
              <a:solidFill>
                <a:srgbClr val="92D050"/>
              </a:solidFill>
            </a:endParaRPr>
          </a:p>
          <a:p>
            <a:pPr marL="342900" indent="-342900" algn="just">
              <a:buFont typeface="Wingdings" panose="05000000000000000000" pitchFamily="2" charset="2"/>
              <a:buChar char="ü"/>
            </a:pPr>
            <a:r>
              <a:rPr lang="en-US" sz="2400" dirty="0">
                <a:solidFill>
                  <a:srgbClr val="6D6E6C"/>
                </a:solidFill>
              </a:rPr>
              <a:t>You might use one tone when you're out for a dinner with your closest friends, and a different tone when you're in a meeting with your boss.</a:t>
            </a:r>
          </a:p>
          <a:p>
            <a:pPr marL="342900" indent="-342900" algn="just">
              <a:buFont typeface="Wingdings" panose="05000000000000000000" pitchFamily="2" charset="2"/>
              <a:buChar char="ü"/>
            </a:pPr>
            <a:r>
              <a:rPr lang="en-US" sz="2400" dirty="0">
                <a:solidFill>
                  <a:srgbClr val="28AF95"/>
                </a:solidFill>
              </a:rPr>
              <a:t>Your tone also changes depending on </a:t>
            </a:r>
            <a:r>
              <a:rPr lang="en-US" sz="2400" dirty="0" err="1">
                <a:solidFill>
                  <a:srgbClr val="28AF95"/>
                </a:solidFill>
              </a:rPr>
              <a:t>th</a:t>
            </a:r>
            <a:r>
              <a:rPr lang="hr-BA" sz="2400" dirty="0">
                <a:solidFill>
                  <a:srgbClr val="28AF95"/>
                </a:solidFill>
              </a:rPr>
              <a:t>e</a:t>
            </a:r>
            <a:r>
              <a:rPr lang="en-US" sz="2400" dirty="0">
                <a:solidFill>
                  <a:srgbClr val="28AF95"/>
                </a:solidFill>
              </a:rPr>
              <a:t> emotional state of the person you’re addressing. You wouldn’t want to use the same tone of voice with someone who’s scared or upset as you would with someone who’s laughing.</a:t>
            </a:r>
          </a:p>
        </p:txBody>
      </p:sp>
      <p:sp>
        <p:nvSpPr>
          <p:cNvPr id="13" name="Text Placeholder 1">
            <a:extLst>
              <a:ext uri="{FF2B5EF4-FFF2-40B4-BE49-F238E27FC236}">
                <a16:creationId xmlns:a16="http://schemas.microsoft.com/office/drawing/2014/main" id="{909333F2-5E13-1B40-BB35-9546F1142519}"/>
              </a:ext>
            </a:extLst>
          </p:cNvPr>
          <p:cNvSpPr txBox="1">
            <a:spLocks/>
          </p:cNvSpPr>
          <p:nvPr/>
        </p:nvSpPr>
        <p:spPr>
          <a:xfrm>
            <a:off x="2036349" y="161071"/>
            <a:ext cx="8186874" cy="1083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1188A3"/>
                </a:solidFill>
              </a:rPr>
              <a:t>Importance of voice and tone of voice</a:t>
            </a:r>
          </a:p>
        </p:txBody>
      </p:sp>
    </p:spTree>
    <p:extLst>
      <p:ext uri="{BB962C8B-B14F-4D97-AF65-F5344CB8AC3E}">
        <p14:creationId xmlns:p14="http://schemas.microsoft.com/office/powerpoint/2010/main" val="3095264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DA5F2-4137-3042-ACB2-7465E92BE8F7}"/>
              </a:ext>
            </a:extLst>
          </p:cNvPr>
          <p:cNvSpPr>
            <a:spLocks noGrp="1"/>
          </p:cNvSpPr>
          <p:nvPr>
            <p:ph type="body" sz="quarter" idx="16"/>
          </p:nvPr>
        </p:nvSpPr>
        <p:spPr/>
        <p:txBody>
          <a:bodyPr>
            <a:normAutofit fontScale="92500" lnSpcReduction="10000"/>
          </a:bodyPr>
          <a:lstStyle/>
          <a:p>
            <a:r>
              <a:rPr lang="hr-BA" dirty="0"/>
              <a:t>GENUINE</a:t>
            </a:r>
            <a:endParaRPr lang="en-US" dirty="0"/>
          </a:p>
        </p:txBody>
      </p:sp>
      <p:sp>
        <p:nvSpPr>
          <p:cNvPr id="6" name="Text Placeholder 5">
            <a:extLst>
              <a:ext uri="{FF2B5EF4-FFF2-40B4-BE49-F238E27FC236}">
                <a16:creationId xmlns:a16="http://schemas.microsoft.com/office/drawing/2014/main" id="{FAAEC063-0E22-224A-BEB5-C5894BE565BB}"/>
              </a:ext>
            </a:extLst>
          </p:cNvPr>
          <p:cNvSpPr>
            <a:spLocks noGrp="1"/>
          </p:cNvSpPr>
          <p:nvPr>
            <p:ph type="body" sz="quarter" idx="21"/>
          </p:nvPr>
        </p:nvSpPr>
        <p:spPr/>
        <p:txBody>
          <a:bodyPr>
            <a:normAutofit fontScale="92500" lnSpcReduction="10000"/>
          </a:bodyPr>
          <a:lstStyle/>
          <a:p>
            <a:r>
              <a:rPr lang="hr-BA" dirty="0"/>
              <a:t>PLAINSPOKEN</a:t>
            </a:r>
            <a:endParaRPr lang="en-US" dirty="0"/>
          </a:p>
        </p:txBody>
      </p:sp>
      <p:sp>
        <p:nvSpPr>
          <p:cNvPr id="7" name="Text Placeholder 6">
            <a:extLst>
              <a:ext uri="{FF2B5EF4-FFF2-40B4-BE49-F238E27FC236}">
                <a16:creationId xmlns:a16="http://schemas.microsoft.com/office/drawing/2014/main" id="{609F5FD8-9A45-AB46-874D-E670402059E8}"/>
              </a:ext>
            </a:extLst>
          </p:cNvPr>
          <p:cNvSpPr>
            <a:spLocks noGrp="1"/>
          </p:cNvSpPr>
          <p:nvPr>
            <p:ph type="body" sz="quarter" idx="22"/>
          </p:nvPr>
        </p:nvSpPr>
        <p:spPr>
          <a:xfrm>
            <a:off x="3304" y="3130034"/>
            <a:ext cx="3024340" cy="882975"/>
          </a:xfrm>
        </p:spPr>
        <p:txBody>
          <a:bodyPr>
            <a:noAutofit/>
          </a:bodyPr>
          <a:lstStyle/>
          <a:p>
            <a:pPr marL="0" indent="0"/>
            <a:r>
              <a:rPr lang="hr-BA" sz="2400" dirty="0"/>
              <a:t>Walk in your audiences' shoes, what do you want them to hear?</a:t>
            </a:r>
            <a:endParaRPr lang="en-US" sz="2400" dirty="0"/>
          </a:p>
        </p:txBody>
      </p:sp>
      <p:sp>
        <p:nvSpPr>
          <p:cNvPr id="9" name="Text Placeholder 8">
            <a:extLst>
              <a:ext uri="{FF2B5EF4-FFF2-40B4-BE49-F238E27FC236}">
                <a16:creationId xmlns:a16="http://schemas.microsoft.com/office/drawing/2014/main" id="{642B1E1B-9AA2-A84E-AF03-47474770D2ED}"/>
              </a:ext>
            </a:extLst>
          </p:cNvPr>
          <p:cNvSpPr>
            <a:spLocks noGrp="1"/>
          </p:cNvSpPr>
          <p:nvPr>
            <p:ph type="body" sz="quarter" idx="24"/>
          </p:nvPr>
        </p:nvSpPr>
        <p:spPr/>
        <p:txBody>
          <a:bodyPr>
            <a:normAutofit fontScale="92500" lnSpcReduction="10000"/>
          </a:bodyPr>
          <a:lstStyle/>
          <a:p>
            <a:r>
              <a:rPr lang="hr-BA" dirty="0"/>
              <a:t>BALANCED</a:t>
            </a:r>
            <a:endParaRPr lang="en-US" dirty="0"/>
          </a:p>
        </p:txBody>
      </p:sp>
      <p:sp>
        <p:nvSpPr>
          <p:cNvPr id="12" name="Text Placeholder 11">
            <a:extLst>
              <a:ext uri="{FF2B5EF4-FFF2-40B4-BE49-F238E27FC236}">
                <a16:creationId xmlns:a16="http://schemas.microsoft.com/office/drawing/2014/main" id="{BD4D635F-2824-C44E-952E-E2D6EFC075E7}"/>
              </a:ext>
            </a:extLst>
          </p:cNvPr>
          <p:cNvSpPr>
            <a:spLocks noGrp="1"/>
          </p:cNvSpPr>
          <p:nvPr>
            <p:ph type="body" sz="quarter" idx="27"/>
          </p:nvPr>
        </p:nvSpPr>
        <p:spPr/>
        <p:txBody>
          <a:bodyPr>
            <a:normAutofit fontScale="92500" lnSpcReduction="10000"/>
          </a:bodyPr>
          <a:lstStyle/>
          <a:p>
            <a:r>
              <a:rPr lang="hr-BA" dirty="0"/>
              <a:t>HOPEFUL</a:t>
            </a:r>
            <a:endParaRPr lang="en-US" dirty="0"/>
          </a:p>
        </p:txBody>
      </p:sp>
      <p:sp>
        <p:nvSpPr>
          <p:cNvPr id="14" name="Text Placeholder 13">
            <a:extLst>
              <a:ext uri="{FF2B5EF4-FFF2-40B4-BE49-F238E27FC236}">
                <a16:creationId xmlns:a16="http://schemas.microsoft.com/office/drawing/2014/main" id="{84634E15-2F00-AF49-AD93-9610E37AAC52}"/>
              </a:ext>
            </a:extLst>
          </p:cNvPr>
          <p:cNvSpPr>
            <a:spLocks noGrp="1"/>
          </p:cNvSpPr>
          <p:nvPr>
            <p:ph type="body" sz="quarter" idx="29"/>
          </p:nvPr>
        </p:nvSpPr>
        <p:spPr>
          <a:xfrm>
            <a:off x="-17545" y="557599"/>
            <a:ext cx="12181236" cy="1352273"/>
          </a:xfrm>
        </p:spPr>
        <p:txBody>
          <a:bodyPr>
            <a:normAutofit/>
          </a:bodyPr>
          <a:lstStyle/>
          <a:p>
            <a:r>
              <a:rPr lang="hr-BA" b="1" spc="600" dirty="0"/>
              <a:t>VOICE </a:t>
            </a:r>
          </a:p>
          <a:p>
            <a:r>
              <a:rPr lang="hr-BA" b="1" i="1" dirty="0">
                <a:solidFill>
                  <a:srgbClr val="92D050"/>
                </a:solidFill>
              </a:rPr>
              <a:t>Try to be:</a:t>
            </a:r>
            <a:endParaRPr lang="en-US" b="1" i="1" dirty="0">
              <a:solidFill>
                <a:srgbClr val="92D050"/>
              </a:solidFill>
            </a:endParaRPr>
          </a:p>
        </p:txBody>
      </p:sp>
      <p:sp>
        <p:nvSpPr>
          <p:cNvPr id="24" name="Rectangle 23"/>
          <p:cNvSpPr/>
          <p:nvPr/>
        </p:nvSpPr>
        <p:spPr>
          <a:xfrm>
            <a:off x="3517472" y="3130034"/>
            <a:ext cx="2132460" cy="1569660"/>
          </a:xfrm>
          <a:prstGeom prst="rect">
            <a:avLst/>
          </a:prstGeom>
        </p:spPr>
        <p:txBody>
          <a:bodyPr wrap="square">
            <a:spAutoFit/>
          </a:bodyPr>
          <a:lstStyle/>
          <a:p>
            <a:pPr algn="ctr"/>
            <a:r>
              <a:rPr lang="hr-BA" sz="2400" dirty="0">
                <a:solidFill>
                  <a:schemeClr val="bg1"/>
                </a:solidFill>
              </a:rPr>
              <a:t>Passionate, real, accesible, human, not perfect</a:t>
            </a:r>
            <a:endParaRPr lang="en-US" sz="2400" dirty="0">
              <a:solidFill>
                <a:schemeClr val="bg1"/>
              </a:solidFill>
            </a:endParaRPr>
          </a:p>
        </p:txBody>
      </p:sp>
      <p:sp>
        <p:nvSpPr>
          <p:cNvPr id="25" name="Rectangle 24"/>
          <p:cNvSpPr/>
          <p:nvPr/>
        </p:nvSpPr>
        <p:spPr>
          <a:xfrm>
            <a:off x="6272141" y="3109856"/>
            <a:ext cx="2614684" cy="1569660"/>
          </a:xfrm>
          <a:prstGeom prst="rect">
            <a:avLst/>
          </a:prstGeom>
        </p:spPr>
        <p:txBody>
          <a:bodyPr wrap="square">
            <a:spAutoFit/>
          </a:bodyPr>
          <a:lstStyle/>
          <a:p>
            <a:pPr algn="ctr"/>
            <a:r>
              <a:rPr lang="hr-BA" sz="2400" dirty="0">
                <a:solidFill>
                  <a:schemeClr val="bg1"/>
                </a:solidFill>
              </a:rPr>
              <a:t>Show that you expect everything to turn out positively</a:t>
            </a:r>
            <a:endParaRPr lang="en-US" sz="2400" dirty="0">
              <a:solidFill>
                <a:schemeClr val="bg1"/>
              </a:solidFill>
            </a:endParaRPr>
          </a:p>
        </p:txBody>
      </p:sp>
      <p:sp>
        <p:nvSpPr>
          <p:cNvPr id="26" name="Rectangle 25"/>
          <p:cNvSpPr/>
          <p:nvPr/>
        </p:nvSpPr>
        <p:spPr>
          <a:xfrm>
            <a:off x="9346129" y="3130034"/>
            <a:ext cx="2614684" cy="830997"/>
          </a:xfrm>
          <a:prstGeom prst="rect">
            <a:avLst/>
          </a:prstGeom>
        </p:spPr>
        <p:txBody>
          <a:bodyPr wrap="square">
            <a:spAutoFit/>
          </a:bodyPr>
          <a:lstStyle/>
          <a:p>
            <a:pPr algn="ctr"/>
            <a:r>
              <a:rPr lang="en-IE" sz="2400" dirty="0">
                <a:solidFill>
                  <a:schemeClr val="bg1"/>
                </a:solidFill>
              </a:rPr>
              <a:t>S</a:t>
            </a:r>
            <a:r>
              <a:rPr lang="hr-BA" sz="2400" dirty="0">
                <a:solidFill>
                  <a:schemeClr val="bg1"/>
                </a:solidFill>
              </a:rPr>
              <a:t>eriousness </a:t>
            </a:r>
            <a:r>
              <a:rPr lang="en-IE" sz="2400" dirty="0">
                <a:solidFill>
                  <a:schemeClr val="bg1"/>
                </a:solidFill>
              </a:rPr>
              <a:t>with engaging content </a:t>
            </a:r>
            <a:r>
              <a:rPr lang="hr-BA" sz="2400"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209987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4E9B6-5796-4D29-B70F-383D5ACCC6C7}"/>
              </a:ext>
            </a:extLst>
          </p:cNvPr>
          <p:cNvSpPr>
            <a:spLocks noGrp="1"/>
          </p:cNvSpPr>
          <p:nvPr>
            <p:ph type="body" sz="quarter" idx="18"/>
          </p:nvPr>
        </p:nvSpPr>
        <p:spPr>
          <a:xfrm>
            <a:off x="1555531" y="2419349"/>
            <a:ext cx="8996855" cy="3019426"/>
          </a:xfrm>
          <a:ln w="85725">
            <a:gradFill>
              <a:gsLst>
                <a:gs pos="0">
                  <a:srgbClr val="92D050"/>
                </a:gs>
                <a:gs pos="74000">
                  <a:srgbClr val="1188A3"/>
                </a:gs>
                <a:gs pos="83000">
                  <a:srgbClr val="92D050"/>
                </a:gs>
                <a:gs pos="100000">
                  <a:srgbClr val="28AF95"/>
                </a:gs>
              </a:gsLst>
              <a:lin ang="5400000" scaled="1"/>
            </a:gradFill>
          </a:ln>
        </p:spPr>
        <p:txBody>
          <a:bodyPr>
            <a:normAutofit/>
          </a:bodyPr>
          <a:lstStyle/>
          <a:p>
            <a:endParaRPr lang="en-US" sz="2800" dirty="0"/>
          </a:p>
        </p:txBody>
      </p:sp>
      <p:sp>
        <p:nvSpPr>
          <p:cNvPr id="3" name="Text Placeholder 2">
            <a:extLst>
              <a:ext uri="{FF2B5EF4-FFF2-40B4-BE49-F238E27FC236}">
                <a16:creationId xmlns:a16="http://schemas.microsoft.com/office/drawing/2014/main" id="{D50E93AF-93EE-4EC4-B04F-05BA2E4B65FB}"/>
              </a:ext>
            </a:extLst>
          </p:cNvPr>
          <p:cNvSpPr>
            <a:spLocks noGrp="1"/>
          </p:cNvSpPr>
          <p:nvPr>
            <p:ph type="body" sz="quarter" idx="16"/>
          </p:nvPr>
        </p:nvSpPr>
        <p:spPr>
          <a:xfrm>
            <a:off x="4224982" y="351827"/>
            <a:ext cx="3818236" cy="1129008"/>
          </a:xfrm>
        </p:spPr>
        <p:txBody>
          <a:bodyPr>
            <a:normAutofit lnSpcReduction="10000"/>
          </a:bodyPr>
          <a:lstStyle/>
          <a:p>
            <a:pPr algn="ctr"/>
            <a:r>
              <a:rPr lang="bs-Latn-BA" b="1" spc="600" dirty="0"/>
              <a:t>TONE </a:t>
            </a:r>
          </a:p>
          <a:p>
            <a:pPr algn="ctr"/>
            <a:r>
              <a:rPr lang="bs-Latn-BA" b="1" i="1" dirty="0">
                <a:solidFill>
                  <a:srgbClr val="92D050"/>
                </a:solidFill>
              </a:rPr>
              <a:t>Try these:</a:t>
            </a:r>
            <a:endParaRPr lang="en-US" b="1" i="1" dirty="0">
              <a:solidFill>
                <a:srgbClr val="92D050"/>
              </a:solidFill>
            </a:endParaRPr>
          </a:p>
          <a:p>
            <a:endParaRPr lang="en-US" b="1" dirty="0"/>
          </a:p>
        </p:txBody>
      </p:sp>
      <p:sp>
        <p:nvSpPr>
          <p:cNvPr id="4" name="Rectangle 3"/>
          <p:cNvSpPr/>
          <p:nvPr/>
        </p:nvSpPr>
        <p:spPr>
          <a:xfrm>
            <a:off x="2203120" y="1614783"/>
            <a:ext cx="7861960" cy="461665"/>
          </a:xfrm>
          <a:prstGeom prst="rect">
            <a:avLst/>
          </a:prstGeom>
        </p:spPr>
        <p:txBody>
          <a:bodyPr wrap="none">
            <a:spAutoFit/>
          </a:bodyPr>
          <a:lstStyle/>
          <a:p>
            <a:pPr algn="ctr"/>
            <a:r>
              <a:rPr lang="en-US" sz="2400" i="1" dirty="0">
                <a:solidFill>
                  <a:srgbClr val="6D6E6C"/>
                </a:solidFill>
              </a:rPr>
              <a:t>Voice stays the same, tone changes depending on the listener</a:t>
            </a:r>
            <a:endParaRPr lang="hr-BA" sz="2400" i="1" dirty="0">
              <a:solidFill>
                <a:srgbClr val="6D6E6C"/>
              </a:solidFill>
            </a:endParaRPr>
          </a:p>
        </p:txBody>
      </p:sp>
      <p:sp>
        <p:nvSpPr>
          <p:cNvPr id="6" name="Rectangle 5"/>
          <p:cNvSpPr/>
          <p:nvPr/>
        </p:nvSpPr>
        <p:spPr>
          <a:xfrm>
            <a:off x="5614988" y="2774900"/>
            <a:ext cx="1038225" cy="2308324"/>
          </a:xfrm>
          <a:prstGeom prst="rect">
            <a:avLst/>
          </a:prstGeom>
        </p:spPr>
        <p:txBody>
          <a:bodyPr wrap="square">
            <a:spAutoFit/>
          </a:bodyPr>
          <a:lstStyle/>
          <a:p>
            <a:pPr algn="ctr">
              <a:lnSpc>
                <a:spcPct val="150000"/>
              </a:lnSpc>
            </a:pPr>
            <a:r>
              <a:rPr lang="bs-Latn-BA" sz="2400" b="1" i="1" dirty="0">
                <a:solidFill>
                  <a:srgbClr val="6D6E6C"/>
                </a:solidFill>
              </a:rPr>
              <a:t>VS</a:t>
            </a:r>
          </a:p>
          <a:p>
            <a:pPr algn="ctr">
              <a:lnSpc>
                <a:spcPct val="150000"/>
              </a:lnSpc>
            </a:pPr>
            <a:r>
              <a:rPr lang="bs-Latn-BA" sz="2400" b="1" i="1" dirty="0">
                <a:solidFill>
                  <a:srgbClr val="6D6E6C"/>
                </a:solidFill>
              </a:rPr>
              <a:t>VS</a:t>
            </a:r>
          </a:p>
          <a:p>
            <a:pPr algn="ctr">
              <a:lnSpc>
                <a:spcPct val="150000"/>
              </a:lnSpc>
            </a:pPr>
            <a:r>
              <a:rPr lang="bs-Latn-BA" sz="2400" b="1" i="1" dirty="0">
                <a:solidFill>
                  <a:srgbClr val="6D6E6C"/>
                </a:solidFill>
              </a:rPr>
              <a:t>VS</a:t>
            </a:r>
          </a:p>
          <a:p>
            <a:pPr algn="ctr">
              <a:lnSpc>
                <a:spcPct val="150000"/>
              </a:lnSpc>
            </a:pPr>
            <a:r>
              <a:rPr lang="bs-Latn-BA" sz="2400" b="1" i="1" dirty="0">
                <a:solidFill>
                  <a:srgbClr val="6D6E6C"/>
                </a:solidFill>
              </a:rPr>
              <a:t>VS</a:t>
            </a:r>
          </a:p>
        </p:txBody>
      </p:sp>
      <p:sp>
        <p:nvSpPr>
          <p:cNvPr id="7" name="Rectangle 6"/>
          <p:cNvSpPr/>
          <p:nvPr/>
        </p:nvSpPr>
        <p:spPr>
          <a:xfrm>
            <a:off x="6565108" y="2774900"/>
            <a:ext cx="6096000" cy="2308324"/>
          </a:xfrm>
          <a:prstGeom prst="rect">
            <a:avLst/>
          </a:prstGeom>
        </p:spPr>
        <p:txBody>
          <a:bodyPr>
            <a:spAutoFit/>
          </a:bodyPr>
          <a:lstStyle/>
          <a:p>
            <a:pPr>
              <a:lnSpc>
                <a:spcPct val="150000"/>
              </a:lnSpc>
            </a:pPr>
            <a:r>
              <a:rPr lang="en-GB" sz="2400" b="1" i="1" dirty="0">
                <a:solidFill>
                  <a:srgbClr val="28AF95"/>
                </a:solidFill>
              </a:rPr>
              <a:t>CASUAL</a:t>
            </a:r>
          </a:p>
          <a:p>
            <a:pPr>
              <a:lnSpc>
                <a:spcPct val="150000"/>
              </a:lnSpc>
            </a:pPr>
            <a:r>
              <a:rPr lang="en-GB" sz="2400" b="1" i="1" dirty="0">
                <a:solidFill>
                  <a:srgbClr val="28AF95"/>
                </a:solidFill>
              </a:rPr>
              <a:t>FUNNY</a:t>
            </a:r>
          </a:p>
          <a:p>
            <a:pPr>
              <a:lnSpc>
                <a:spcPct val="150000"/>
              </a:lnSpc>
            </a:pPr>
            <a:r>
              <a:rPr lang="en-GB" sz="2400" b="1" i="1" dirty="0">
                <a:solidFill>
                  <a:srgbClr val="28AF95"/>
                </a:solidFill>
              </a:rPr>
              <a:t>IRREVERENT</a:t>
            </a:r>
            <a:endParaRPr lang="bs-Latn-BA" sz="2400" b="1" i="1" dirty="0">
              <a:solidFill>
                <a:srgbClr val="28AF95"/>
              </a:solidFill>
            </a:endParaRPr>
          </a:p>
          <a:p>
            <a:pPr>
              <a:lnSpc>
                <a:spcPct val="150000"/>
              </a:lnSpc>
            </a:pPr>
            <a:r>
              <a:rPr lang="en-GB" sz="2400" b="1" i="1" dirty="0">
                <a:solidFill>
                  <a:srgbClr val="28AF95"/>
                </a:solidFill>
              </a:rPr>
              <a:t>MATTER OF FACT</a:t>
            </a:r>
          </a:p>
        </p:txBody>
      </p:sp>
      <p:sp>
        <p:nvSpPr>
          <p:cNvPr id="8" name="Rectangle 7"/>
          <p:cNvSpPr/>
          <p:nvPr/>
        </p:nvSpPr>
        <p:spPr>
          <a:xfrm>
            <a:off x="3473152" y="2787550"/>
            <a:ext cx="2141836" cy="2308324"/>
          </a:xfrm>
          <a:prstGeom prst="rect">
            <a:avLst/>
          </a:prstGeom>
        </p:spPr>
        <p:txBody>
          <a:bodyPr wrap="square">
            <a:spAutoFit/>
          </a:bodyPr>
          <a:lstStyle/>
          <a:p>
            <a:pPr algn="r">
              <a:lnSpc>
                <a:spcPct val="150000"/>
              </a:lnSpc>
            </a:pPr>
            <a:r>
              <a:rPr lang="en-GB" sz="2400" b="1" i="1" dirty="0">
                <a:solidFill>
                  <a:srgbClr val="1188A3"/>
                </a:solidFill>
              </a:rPr>
              <a:t>FORMAL</a:t>
            </a:r>
            <a:endParaRPr lang="bs-Latn-BA" sz="2400" b="1" i="1" dirty="0">
              <a:solidFill>
                <a:srgbClr val="76C6D2"/>
              </a:solidFill>
            </a:endParaRPr>
          </a:p>
          <a:p>
            <a:pPr algn="r">
              <a:lnSpc>
                <a:spcPct val="150000"/>
              </a:lnSpc>
            </a:pPr>
            <a:r>
              <a:rPr lang="en-GB" sz="2400" b="1" i="1" dirty="0">
                <a:solidFill>
                  <a:srgbClr val="1188A3"/>
                </a:solidFill>
              </a:rPr>
              <a:t>SERIOUS</a:t>
            </a:r>
            <a:endParaRPr lang="bs-Latn-BA" sz="2400" b="1" i="1" dirty="0">
              <a:solidFill>
                <a:srgbClr val="1188A3"/>
              </a:solidFill>
            </a:endParaRPr>
          </a:p>
          <a:p>
            <a:pPr algn="r">
              <a:lnSpc>
                <a:spcPct val="150000"/>
              </a:lnSpc>
            </a:pPr>
            <a:r>
              <a:rPr lang="en-GB" sz="2400" b="1" i="1" dirty="0">
                <a:solidFill>
                  <a:srgbClr val="1188A3"/>
                </a:solidFill>
              </a:rPr>
              <a:t>RESPECTFUL</a:t>
            </a:r>
            <a:endParaRPr lang="bs-Latn-BA" sz="2400" b="1" i="1" dirty="0"/>
          </a:p>
          <a:p>
            <a:pPr algn="r">
              <a:lnSpc>
                <a:spcPct val="150000"/>
              </a:lnSpc>
            </a:pPr>
            <a:r>
              <a:rPr lang="en-GB" sz="2400" b="1" i="1" dirty="0">
                <a:solidFill>
                  <a:srgbClr val="1188A3"/>
                </a:solidFill>
              </a:rPr>
              <a:t>ENTHUSIASTIC</a:t>
            </a:r>
            <a:endParaRPr lang="en-GB" sz="2400" b="1" i="1" dirty="0">
              <a:solidFill>
                <a:srgbClr val="28AF95"/>
              </a:solidFill>
            </a:endParaRPr>
          </a:p>
        </p:txBody>
      </p:sp>
    </p:spTree>
    <p:extLst>
      <p:ext uri="{BB962C8B-B14F-4D97-AF65-F5344CB8AC3E}">
        <p14:creationId xmlns:p14="http://schemas.microsoft.com/office/powerpoint/2010/main" val="3638044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654C0-16AD-4EFD-98CD-7AF7EB8CE166}"/>
              </a:ext>
            </a:extLst>
          </p:cNvPr>
          <p:cNvSpPr>
            <a:spLocks noGrp="1"/>
          </p:cNvSpPr>
          <p:nvPr>
            <p:ph type="body" sz="quarter" idx="13"/>
          </p:nvPr>
        </p:nvSpPr>
        <p:spPr>
          <a:xfrm>
            <a:off x="6210300" y="1062323"/>
            <a:ext cx="5514975" cy="4109752"/>
          </a:xfrm>
        </p:spPr>
        <p:txBody>
          <a:bodyPr>
            <a:normAutofit/>
          </a:bodyPr>
          <a:lstStyle/>
          <a:p>
            <a:pPr>
              <a:lnSpc>
                <a:spcPct val="150000"/>
              </a:lnSpc>
            </a:pPr>
            <a:r>
              <a:rPr lang="en-US" sz="2400" dirty="0"/>
              <a:t>Write down all the characteristics of your voice and the tone of voice you would use to communicate your Community Mediator </a:t>
            </a:r>
            <a:r>
              <a:rPr lang="hr-BA" sz="2400" dirty="0"/>
              <a:t>inclusion </a:t>
            </a:r>
            <a:r>
              <a:rPr lang="en-US" sz="2400" dirty="0"/>
              <a:t>messages to the public</a:t>
            </a:r>
            <a:r>
              <a:rPr lang="bs-Latn-BA" sz="2400" dirty="0"/>
              <a:t>!</a:t>
            </a:r>
            <a:endParaRPr lang="en-US" sz="2400" dirty="0"/>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BA" dirty="0">
                <a:solidFill>
                  <a:schemeClr val="bg1"/>
                </a:solidFill>
                <a:highlight>
                  <a:srgbClr val="92D050"/>
                </a:highlight>
              </a:rPr>
              <a:t>EXERCISE</a:t>
            </a:r>
            <a:endParaRPr lang="en-US" dirty="0">
              <a:solidFill>
                <a:schemeClr val="bg1"/>
              </a:solidFill>
              <a:highlight>
                <a:srgbClr val="92D050"/>
              </a:highlight>
            </a:endParaRPr>
          </a:p>
          <a:p>
            <a:pPr marL="0" indent="0">
              <a:buNone/>
            </a:pPr>
            <a:endParaRPr lang="en-US" dirty="0">
              <a:solidFill>
                <a:schemeClr val="bg1"/>
              </a:solidFill>
            </a:endParaRPr>
          </a:p>
        </p:txBody>
      </p:sp>
      <p:sp>
        <p:nvSpPr>
          <p:cNvPr id="8" name="Flowchart: Connector 7">
            <a:extLst>
              <a:ext uri="{FF2B5EF4-FFF2-40B4-BE49-F238E27FC236}">
                <a16:creationId xmlns:a16="http://schemas.microsoft.com/office/drawing/2014/main" id="{128471F5-3D10-4FE9-8839-728D1AF5D8C6}"/>
              </a:ext>
            </a:extLst>
          </p:cNvPr>
          <p:cNvSpPr/>
          <p:nvPr/>
        </p:nvSpPr>
        <p:spPr>
          <a:xfrm>
            <a:off x="5337534" y="492648"/>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oogle Shape;518;p39">
            <a:extLst>
              <a:ext uri="{FF2B5EF4-FFF2-40B4-BE49-F238E27FC236}">
                <a16:creationId xmlns:a16="http://schemas.microsoft.com/office/drawing/2014/main" id="{AEF123A5-D4AB-42A1-B57B-7D7C3C7AF5CC}"/>
              </a:ext>
            </a:extLst>
          </p:cNvPr>
          <p:cNvGrpSpPr/>
          <p:nvPr/>
        </p:nvGrpSpPr>
        <p:grpSpPr>
          <a:xfrm>
            <a:off x="5595421" y="658148"/>
            <a:ext cx="718665" cy="808349"/>
            <a:chOff x="1923675" y="1633650"/>
            <a:chExt cx="436000" cy="435975"/>
          </a:xfrm>
          <a:solidFill>
            <a:srgbClr val="1188A3"/>
          </a:solidFill>
        </p:grpSpPr>
        <p:sp>
          <p:nvSpPr>
            <p:cNvPr id="11"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Rectangle 5"/>
          <p:cNvSpPr/>
          <p:nvPr/>
        </p:nvSpPr>
        <p:spPr>
          <a:xfrm>
            <a:off x="6410325" y="4409986"/>
            <a:ext cx="5243436" cy="1200329"/>
          </a:xfrm>
          <a:prstGeom prst="rect">
            <a:avLst/>
          </a:prstGeom>
        </p:spPr>
        <p:txBody>
          <a:bodyPr wrap="square">
            <a:spAutoFit/>
          </a:bodyPr>
          <a:lstStyle/>
          <a:p>
            <a:r>
              <a:rPr lang="hr-BA" dirty="0">
                <a:solidFill>
                  <a:schemeClr val="bg1"/>
                </a:solidFill>
              </a:rPr>
              <a:t>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3429930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3"/>
          </p:nvPr>
        </p:nvSpPr>
        <p:spPr>
          <a:xfrm>
            <a:off x="6423500" y="823922"/>
            <a:ext cx="4958399" cy="994368"/>
          </a:xfrm>
        </p:spPr>
        <p:txBody>
          <a:bodyPr>
            <a:normAutofit/>
          </a:bodyPr>
          <a:lstStyle/>
          <a:p>
            <a:pPr marL="514350" indent="-514350">
              <a:buAutoNum type="arabicPeriod"/>
            </a:pPr>
            <a:r>
              <a:rPr lang="en-IE" sz="3200" b="1" i="0" dirty="0"/>
              <a:t>Communication Skills in Mediation</a:t>
            </a:r>
          </a:p>
        </p:txBody>
      </p:sp>
      <p:sp>
        <p:nvSpPr>
          <p:cNvPr id="2" name="Rectangle 1"/>
          <p:cNvSpPr/>
          <p:nvPr/>
        </p:nvSpPr>
        <p:spPr>
          <a:xfrm>
            <a:off x="6099431" y="2278358"/>
            <a:ext cx="5606536" cy="2554545"/>
          </a:xfrm>
          <a:prstGeom prst="rect">
            <a:avLst/>
          </a:prstGeom>
        </p:spPr>
        <p:txBody>
          <a:bodyPr wrap="square">
            <a:spAutoFit/>
          </a:bodyPr>
          <a:lstStyle/>
          <a:p>
            <a:pPr algn="ctr"/>
            <a:r>
              <a:rPr lang="en-US" sz="3200" b="1" i="1" dirty="0">
                <a:solidFill>
                  <a:schemeClr val="bg1"/>
                </a:solidFill>
              </a:rPr>
              <a:t>Communication</a:t>
            </a:r>
            <a:r>
              <a:rPr lang="bs-Latn-BA" sz="3200" i="1" dirty="0">
                <a:solidFill>
                  <a:schemeClr val="bg1"/>
                </a:solidFill>
              </a:rPr>
              <a:t> </a:t>
            </a:r>
          </a:p>
          <a:p>
            <a:pPr algn="ctr"/>
            <a:r>
              <a:rPr lang="en-US" sz="3200" i="1" dirty="0">
                <a:solidFill>
                  <a:schemeClr val="bg1"/>
                </a:solidFill>
              </a:rPr>
              <a:t>means imparting or exchanging of information by speaking, writing or using some other medium.</a:t>
            </a:r>
            <a:endParaRPr lang="tr-TR" sz="3200" i="1" dirty="0">
              <a:solidFill>
                <a:schemeClr val="bg1"/>
              </a:solidFill>
            </a:endParaRPr>
          </a:p>
        </p:txBody>
      </p:sp>
      <p:pic>
        <p:nvPicPr>
          <p:cNvPr id="4" name="Picture Placeholder 3"/>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5074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AFDEDB-183D-4EF4-88E4-341A5CF439DF}"/>
              </a:ext>
            </a:extLst>
          </p:cNvPr>
          <p:cNvCxnSpPr/>
          <p:nvPr/>
        </p:nvCxnSpPr>
        <p:spPr>
          <a:xfrm>
            <a:off x="6096000" y="3611192"/>
            <a:ext cx="0" cy="190911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7BC06A-F69C-41FF-9832-702FDE412082}"/>
              </a:ext>
            </a:extLst>
          </p:cNvPr>
          <p:cNvSpPr/>
          <p:nvPr/>
        </p:nvSpPr>
        <p:spPr>
          <a:xfrm>
            <a:off x="93037" y="3679216"/>
            <a:ext cx="5928852" cy="1569660"/>
          </a:xfrm>
          <a:prstGeom prst="rect">
            <a:avLst/>
          </a:prstGeom>
        </p:spPr>
        <p:txBody>
          <a:bodyPr wrap="square">
            <a:spAutoFit/>
          </a:bodyPr>
          <a:lstStyle/>
          <a:p>
            <a:pPr algn="ctr"/>
            <a:r>
              <a:rPr lang="hr-BA" sz="2400" dirty="0">
                <a:solidFill>
                  <a:srgbClr val="6D6E6C"/>
                </a:solidFill>
              </a:rPr>
              <a:t>Imagine </a:t>
            </a:r>
            <a:r>
              <a:rPr lang="en-US" sz="2400" dirty="0">
                <a:solidFill>
                  <a:srgbClr val="6D6E6C"/>
                </a:solidFill>
              </a:rPr>
              <a:t>being in </a:t>
            </a:r>
            <a:r>
              <a:rPr lang="en-IE" sz="2400" dirty="0">
                <a:solidFill>
                  <a:srgbClr val="6D6E6C"/>
                </a:solidFill>
              </a:rPr>
              <a:t>an e</a:t>
            </a:r>
            <a:r>
              <a:rPr lang="hr-BA" sz="2400" dirty="0">
                <a:solidFill>
                  <a:srgbClr val="6D6E6C"/>
                </a:solidFill>
              </a:rPr>
              <a:t>levator</a:t>
            </a:r>
            <a:r>
              <a:rPr lang="en-IE" sz="2400" dirty="0">
                <a:solidFill>
                  <a:srgbClr val="6D6E6C"/>
                </a:solidFill>
              </a:rPr>
              <a:t>/lift </a:t>
            </a:r>
            <a:r>
              <a:rPr lang="en-US" sz="2400" dirty="0">
                <a:solidFill>
                  <a:srgbClr val="6D6E6C"/>
                </a:solidFill>
              </a:rPr>
              <a:t>with an influential </a:t>
            </a:r>
            <a:r>
              <a:rPr lang="hr-BA" sz="2400" dirty="0">
                <a:solidFill>
                  <a:srgbClr val="6D6E6C"/>
                </a:solidFill>
              </a:rPr>
              <a:t>decision-maker</a:t>
            </a:r>
            <a:r>
              <a:rPr lang="en-US" sz="2400" dirty="0">
                <a:solidFill>
                  <a:srgbClr val="6D6E6C"/>
                </a:solidFill>
              </a:rPr>
              <a:t> for one minute</a:t>
            </a:r>
            <a:r>
              <a:rPr lang="hr-BA" sz="2400" dirty="0">
                <a:solidFill>
                  <a:srgbClr val="6D6E6C"/>
                </a:solidFill>
              </a:rPr>
              <a:t> </a:t>
            </a:r>
            <a:r>
              <a:rPr lang="en-US" sz="2400" dirty="0">
                <a:solidFill>
                  <a:srgbClr val="6D6E6C"/>
                </a:solidFill>
              </a:rPr>
              <a:t>and sharing information about your mediation action.</a:t>
            </a:r>
            <a:endParaRPr lang="hr-BA" sz="2400" dirty="0">
              <a:solidFill>
                <a:srgbClr val="6D6E6C"/>
              </a:solidFill>
            </a:endParaRPr>
          </a:p>
        </p:txBody>
      </p:sp>
      <p:sp>
        <p:nvSpPr>
          <p:cNvPr id="7" name="Rectangle 6">
            <a:extLst>
              <a:ext uri="{FF2B5EF4-FFF2-40B4-BE49-F238E27FC236}">
                <a16:creationId xmlns:a16="http://schemas.microsoft.com/office/drawing/2014/main" id="{8FA101CD-BD44-43E9-98EF-A213686BA2A7}"/>
              </a:ext>
            </a:extLst>
          </p:cNvPr>
          <p:cNvSpPr/>
          <p:nvPr/>
        </p:nvSpPr>
        <p:spPr>
          <a:xfrm>
            <a:off x="6205483" y="3680886"/>
            <a:ext cx="5928852" cy="1938992"/>
          </a:xfrm>
          <a:prstGeom prst="rect">
            <a:avLst/>
          </a:prstGeom>
        </p:spPr>
        <p:txBody>
          <a:bodyPr wrap="square">
            <a:spAutoFit/>
          </a:bodyPr>
          <a:lstStyle/>
          <a:p>
            <a:pPr algn="ctr"/>
            <a:r>
              <a:rPr lang="hr-BA" sz="2400" dirty="0">
                <a:solidFill>
                  <a:srgbClr val="6D6E6C"/>
                </a:solidFill>
              </a:rPr>
              <a:t>Now</a:t>
            </a:r>
            <a:r>
              <a:rPr lang="en-IE" sz="2400" dirty="0">
                <a:solidFill>
                  <a:srgbClr val="6D6E6C"/>
                </a:solidFill>
              </a:rPr>
              <a:t>, </a:t>
            </a:r>
            <a:r>
              <a:rPr lang="hr-BA" sz="2400" dirty="0">
                <a:solidFill>
                  <a:srgbClr val="6D6E6C"/>
                </a:solidFill>
              </a:rPr>
              <a:t> </a:t>
            </a:r>
            <a:r>
              <a:rPr lang="en-US" sz="2400" dirty="0">
                <a:solidFill>
                  <a:srgbClr val="6D6E6C"/>
                </a:solidFill>
              </a:rPr>
              <a:t>imagine</a:t>
            </a:r>
            <a:r>
              <a:rPr lang="hr-BA" sz="2400" dirty="0">
                <a:solidFill>
                  <a:srgbClr val="6D6E6C"/>
                </a:solidFill>
              </a:rPr>
              <a:t> </a:t>
            </a:r>
            <a:r>
              <a:rPr lang="en-US" sz="2400" dirty="0">
                <a:solidFill>
                  <a:srgbClr val="6D6E6C"/>
                </a:solidFill>
              </a:rPr>
              <a:t>that </a:t>
            </a:r>
            <a:r>
              <a:rPr lang="hr-BA" sz="2400" dirty="0">
                <a:solidFill>
                  <a:srgbClr val="6D6E6C"/>
                </a:solidFill>
              </a:rPr>
              <a:t>you are </a:t>
            </a:r>
            <a:r>
              <a:rPr lang="en-US" sz="2400" dirty="0">
                <a:solidFill>
                  <a:srgbClr val="6D6E6C"/>
                </a:solidFill>
              </a:rPr>
              <a:t>in </a:t>
            </a:r>
            <a:r>
              <a:rPr lang="hr-BA" sz="2400" dirty="0">
                <a:solidFill>
                  <a:srgbClr val="6D6E6C"/>
                </a:solidFill>
              </a:rPr>
              <a:t>your</a:t>
            </a:r>
            <a:r>
              <a:rPr lang="en-US" sz="2400" dirty="0">
                <a:solidFill>
                  <a:srgbClr val="6D6E6C"/>
                </a:solidFill>
              </a:rPr>
              <a:t> community,</a:t>
            </a:r>
            <a:r>
              <a:rPr lang="hr-BA" sz="2400" dirty="0">
                <a:solidFill>
                  <a:srgbClr val="6D6E6C"/>
                </a:solidFill>
              </a:rPr>
              <a:t> </a:t>
            </a:r>
            <a:r>
              <a:rPr lang="en-US" sz="2400" dirty="0">
                <a:solidFill>
                  <a:srgbClr val="6D6E6C"/>
                </a:solidFill>
              </a:rPr>
              <a:t>and </a:t>
            </a:r>
            <a:r>
              <a:rPr lang="hr-BA" sz="2400" dirty="0">
                <a:solidFill>
                  <a:srgbClr val="6D6E6C"/>
                </a:solidFill>
              </a:rPr>
              <a:t>you</a:t>
            </a:r>
            <a:r>
              <a:rPr lang="en-US" sz="2400" dirty="0">
                <a:solidFill>
                  <a:srgbClr val="6D6E6C"/>
                </a:solidFill>
              </a:rPr>
              <a:t> have just entered the lift wearing a</a:t>
            </a:r>
            <a:r>
              <a:rPr lang="hr-BA" sz="2400" dirty="0">
                <a:solidFill>
                  <a:srgbClr val="6D6E6C"/>
                </a:solidFill>
              </a:rPr>
              <a:t> </a:t>
            </a:r>
            <a:r>
              <a:rPr lang="en-US" sz="2400" dirty="0">
                <a:solidFill>
                  <a:srgbClr val="6D6E6C"/>
                </a:solidFill>
              </a:rPr>
              <a:t>T-shirt that says, ‘Active Citizens’.  </a:t>
            </a:r>
            <a:r>
              <a:rPr lang="hr-BA" sz="2400" dirty="0">
                <a:solidFill>
                  <a:srgbClr val="6D6E6C"/>
                </a:solidFill>
              </a:rPr>
              <a:t>An </a:t>
            </a:r>
            <a:r>
              <a:rPr lang="en-US" sz="2400" dirty="0">
                <a:solidFill>
                  <a:srgbClr val="6D6E6C"/>
                </a:solidFill>
              </a:rPr>
              <a:t>influential </a:t>
            </a:r>
            <a:r>
              <a:rPr lang="hr-BA" sz="2400" dirty="0">
                <a:solidFill>
                  <a:srgbClr val="6D6E6C"/>
                </a:solidFill>
              </a:rPr>
              <a:t>decision-maker</a:t>
            </a:r>
            <a:r>
              <a:rPr lang="en-US" sz="2400" dirty="0">
                <a:solidFill>
                  <a:srgbClr val="6D6E6C"/>
                </a:solidFill>
              </a:rPr>
              <a:t> steps into the lift and</a:t>
            </a:r>
            <a:r>
              <a:rPr lang="hr-BA" sz="2400" dirty="0">
                <a:solidFill>
                  <a:srgbClr val="6D6E6C"/>
                </a:solidFill>
              </a:rPr>
              <a:t> </a:t>
            </a:r>
            <a:r>
              <a:rPr lang="en-US" sz="2400" dirty="0">
                <a:solidFill>
                  <a:srgbClr val="6D6E6C"/>
                </a:solidFill>
              </a:rPr>
              <a:t>asks you ‘</a:t>
            </a:r>
            <a:r>
              <a:rPr lang="en-US" sz="2400" i="1" dirty="0">
                <a:solidFill>
                  <a:srgbClr val="6D6E6C"/>
                </a:solidFill>
              </a:rPr>
              <a:t>What is Active Citizens</a:t>
            </a:r>
            <a:r>
              <a:rPr lang="en-US" sz="2400" dirty="0">
                <a:solidFill>
                  <a:srgbClr val="6D6E6C"/>
                </a:solidFill>
              </a:rPr>
              <a:t>?’</a:t>
            </a:r>
          </a:p>
        </p:txBody>
      </p:sp>
      <p:sp>
        <p:nvSpPr>
          <p:cNvPr id="8" name="Title 1">
            <a:extLst>
              <a:ext uri="{FF2B5EF4-FFF2-40B4-BE49-F238E27FC236}">
                <a16:creationId xmlns:a16="http://schemas.microsoft.com/office/drawing/2014/main" id="{5D040818-5116-4DCF-9A1F-6C7C373F65E0}"/>
              </a:ext>
            </a:extLst>
          </p:cNvPr>
          <p:cNvSpPr txBox="1">
            <a:spLocks/>
          </p:cNvSpPr>
          <p:nvPr/>
        </p:nvSpPr>
        <p:spPr>
          <a:xfrm>
            <a:off x="0" y="104313"/>
            <a:ext cx="12192000" cy="54462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s-Latn-BA" sz="2800" b="1" dirty="0">
                <a:solidFill>
                  <a:prstClr val="white"/>
                </a:solidFill>
                <a:latin typeface="Calibri" panose="020F0502020204030204"/>
              </a:rPr>
              <a:t>TASK: Communicating social actions!</a:t>
            </a:r>
            <a:endParaRPr lang="en-GB" sz="3200" b="1" dirty="0">
              <a:solidFill>
                <a:prstClr val="white"/>
              </a:solidFill>
              <a:latin typeface="Calibri" panose="020F0502020204030204"/>
            </a:endParaRPr>
          </a:p>
        </p:txBody>
      </p:sp>
      <p:sp>
        <p:nvSpPr>
          <p:cNvPr id="10" name="Rectangle 9"/>
          <p:cNvSpPr/>
          <p:nvPr/>
        </p:nvSpPr>
        <p:spPr>
          <a:xfrm>
            <a:off x="184591" y="6562451"/>
            <a:ext cx="7990703" cy="307777"/>
          </a:xfrm>
          <a:prstGeom prst="rect">
            <a:avLst/>
          </a:prstGeom>
        </p:spPr>
        <p:txBody>
          <a:bodyPr wrap="square">
            <a:spAutoFit/>
          </a:bodyPr>
          <a:lstStyle/>
          <a:p>
            <a:r>
              <a:rPr lang="hr-BA" sz="1400" dirty="0">
                <a:solidFill>
                  <a:srgbClr val="1188A3"/>
                </a:solidFill>
              </a:rPr>
              <a:t>Source: </a:t>
            </a:r>
            <a:r>
              <a:rPr lang="en-US" sz="1400" dirty="0">
                <a:solidFill>
                  <a:srgbClr val="1188A3"/>
                </a:solidFill>
              </a:rPr>
              <a:t>Active Citizens facilitator’s toolkit</a:t>
            </a:r>
            <a:r>
              <a:rPr lang="hr-BA" sz="1400" dirty="0">
                <a:solidFill>
                  <a:srgbClr val="1188A3"/>
                </a:solidFill>
              </a:rPr>
              <a:t>, BRITISH COUNCIL </a:t>
            </a:r>
            <a:endParaRPr lang="en-US" sz="1400" dirty="0">
              <a:solidFill>
                <a:srgbClr val="1188A3"/>
              </a:solidFill>
            </a:endParaRPr>
          </a:p>
        </p:txBody>
      </p:sp>
      <p:sp>
        <p:nvSpPr>
          <p:cNvPr id="11" name="Rectangle 10"/>
          <p:cNvSpPr/>
          <p:nvPr/>
        </p:nvSpPr>
        <p:spPr>
          <a:xfrm>
            <a:off x="1925518" y="3312345"/>
            <a:ext cx="2263889" cy="461665"/>
          </a:xfrm>
          <a:prstGeom prst="rect">
            <a:avLst/>
          </a:prstGeom>
        </p:spPr>
        <p:txBody>
          <a:bodyPr wrap="none">
            <a:spAutoFit/>
          </a:bodyPr>
          <a:lstStyle/>
          <a:p>
            <a:pPr algn="ctr"/>
            <a:r>
              <a:rPr lang="hr-BA" sz="2400" b="1" i="1" dirty="0">
                <a:solidFill>
                  <a:srgbClr val="92D050"/>
                </a:solidFill>
              </a:rPr>
              <a:t>SCENARIO NO. 1</a:t>
            </a:r>
            <a:endParaRPr lang="en-GB" sz="2400" b="1" i="1" dirty="0">
              <a:solidFill>
                <a:srgbClr val="92D050"/>
              </a:solidFill>
            </a:endParaRPr>
          </a:p>
        </p:txBody>
      </p:sp>
      <p:sp>
        <p:nvSpPr>
          <p:cNvPr id="12" name="Rectangle 11"/>
          <p:cNvSpPr/>
          <p:nvPr/>
        </p:nvSpPr>
        <p:spPr>
          <a:xfrm>
            <a:off x="8240275" y="3347314"/>
            <a:ext cx="2263889" cy="461665"/>
          </a:xfrm>
          <a:prstGeom prst="rect">
            <a:avLst/>
          </a:prstGeom>
        </p:spPr>
        <p:txBody>
          <a:bodyPr wrap="none">
            <a:spAutoFit/>
          </a:bodyPr>
          <a:lstStyle/>
          <a:p>
            <a:pPr algn="ctr"/>
            <a:r>
              <a:rPr lang="hr-BA" sz="2400" b="1" i="1" dirty="0">
                <a:solidFill>
                  <a:srgbClr val="92D050"/>
                </a:solidFill>
              </a:rPr>
              <a:t>SCENARIO NO. 2</a:t>
            </a:r>
            <a:endParaRPr lang="en-GB" sz="2400" b="1" i="1" dirty="0">
              <a:solidFill>
                <a:srgbClr val="92D050"/>
              </a:solidFill>
            </a:endParaRPr>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9575" y="790832"/>
            <a:ext cx="5954760" cy="2471352"/>
          </a:xfrm>
          <a:prstGeom prst="rect">
            <a:avLst/>
          </a:prstGeom>
        </p:spPr>
      </p:pic>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07" y="774356"/>
            <a:ext cx="5947782" cy="2479589"/>
          </a:xfrm>
          <a:prstGeom prst="rect">
            <a:avLst/>
          </a:prstGeom>
        </p:spPr>
      </p:pic>
      <p:sp>
        <p:nvSpPr>
          <p:cNvPr id="15" name="Title 1">
            <a:extLst>
              <a:ext uri="{FF2B5EF4-FFF2-40B4-BE49-F238E27FC236}">
                <a16:creationId xmlns:a16="http://schemas.microsoft.com/office/drawing/2014/main" id="{5D040818-5116-4DCF-9A1F-6C7C373F65E0}"/>
              </a:ext>
            </a:extLst>
          </p:cNvPr>
          <p:cNvSpPr txBox="1">
            <a:spLocks/>
          </p:cNvSpPr>
          <p:nvPr/>
        </p:nvSpPr>
        <p:spPr>
          <a:xfrm>
            <a:off x="0" y="5959424"/>
            <a:ext cx="12192000" cy="544627"/>
          </a:xfrm>
          <a:prstGeom prst="rect">
            <a:avLst/>
          </a:prstGeom>
          <a:solidFill>
            <a:srgbClr val="1188A3"/>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BA" sz="2800" b="1" i="1" dirty="0">
                <a:solidFill>
                  <a:schemeClr val="bg1"/>
                </a:solidFill>
              </a:rPr>
              <a:t>You have 2 minutes to answer. What do you say?</a:t>
            </a:r>
            <a:endParaRPr lang="en-GB" sz="2800" b="1" i="1" dirty="0">
              <a:solidFill>
                <a:schemeClr val="bg1"/>
              </a:solidFill>
            </a:endParaRPr>
          </a:p>
        </p:txBody>
      </p:sp>
    </p:spTree>
    <p:extLst>
      <p:ext uri="{BB962C8B-B14F-4D97-AF65-F5344CB8AC3E}">
        <p14:creationId xmlns:p14="http://schemas.microsoft.com/office/powerpoint/2010/main" val="3481346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2"/>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061200" y="1228038"/>
            <a:ext cx="5130800" cy="3913188"/>
          </a:xfrm>
        </p:spPr>
      </p:pic>
      <p:sp>
        <p:nvSpPr>
          <p:cNvPr id="4" name="Text Placeholder 3"/>
          <p:cNvSpPr>
            <a:spLocks noGrp="1"/>
          </p:cNvSpPr>
          <p:nvPr>
            <p:ph type="body" sz="quarter" idx="16"/>
          </p:nvPr>
        </p:nvSpPr>
        <p:spPr>
          <a:xfrm>
            <a:off x="730726" y="546539"/>
            <a:ext cx="5995895" cy="1006176"/>
          </a:xfrm>
        </p:spPr>
        <p:txBody>
          <a:bodyPr>
            <a:normAutofit fontScale="70000" lnSpcReduction="20000"/>
          </a:bodyPr>
          <a:lstStyle/>
          <a:p>
            <a:r>
              <a:rPr lang="en-IE" b="1" dirty="0"/>
              <a:t>EXAMPLE OF POWERFUL TONE OF VOICE</a:t>
            </a:r>
          </a:p>
          <a:p>
            <a:r>
              <a:rPr lang="bs-Latn-BA" b="1" dirty="0"/>
              <a:t>Kries – „Ivo se šeće“</a:t>
            </a:r>
          </a:p>
        </p:txBody>
      </p:sp>
      <p:sp>
        <p:nvSpPr>
          <p:cNvPr id="7" name="TextBox 6">
            <a:extLst>
              <a:ext uri="{FF2B5EF4-FFF2-40B4-BE49-F238E27FC236}">
                <a16:creationId xmlns:a16="http://schemas.microsoft.com/office/drawing/2014/main" id="{1CB5AC88-4AB3-4804-8C30-3B5DD08457DF}"/>
              </a:ext>
            </a:extLst>
          </p:cNvPr>
          <p:cNvSpPr txBox="1"/>
          <p:nvPr/>
        </p:nvSpPr>
        <p:spPr>
          <a:xfrm>
            <a:off x="3010159" y="2417290"/>
            <a:ext cx="3977340" cy="523220"/>
          </a:xfrm>
          <a:prstGeom prst="rect">
            <a:avLst/>
          </a:prstGeom>
          <a:noFill/>
        </p:spPr>
        <p:txBody>
          <a:bodyPr wrap="square" rtlCol="0">
            <a:spAutoFit/>
          </a:bodyPr>
          <a:lstStyle/>
          <a:p>
            <a:r>
              <a:rPr lang="hr-BA" sz="2800" i="1" dirty="0">
                <a:solidFill>
                  <a:srgbClr val="92D050"/>
                </a:solidFill>
              </a:rPr>
              <a:t>Click to watch the video</a:t>
            </a:r>
            <a:endParaRPr lang="en-US" sz="2800" i="1" dirty="0">
              <a:solidFill>
                <a:srgbClr val="92D050"/>
              </a:solidFill>
            </a:endParaRPr>
          </a:p>
        </p:txBody>
      </p:sp>
      <p:sp>
        <p:nvSpPr>
          <p:cNvPr id="8" name="Rectangle 7"/>
          <p:cNvSpPr/>
          <p:nvPr/>
        </p:nvSpPr>
        <p:spPr>
          <a:xfrm>
            <a:off x="364842" y="3001197"/>
            <a:ext cx="5648780" cy="2677656"/>
          </a:xfrm>
          <a:prstGeom prst="rect">
            <a:avLst/>
          </a:prstGeom>
        </p:spPr>
        <p:txBody>
          <a:bodyPr wrap="square">
            <a:spAutoFit/>
          </a:bodyPr>
          <a:lstStyle/>
          <a:p>
            <a:pPr algn="just"/>
            <a:r>
              <a:rPr lang="bs-Latn-BA" sz="2400" dirty="0">
                <a:solidFill>
                  <a:srgbClr val="6D6E6C"/>
                </a:solidFill>
              </a:rPr>
              <a:t>The „Dobri domaćini“ </a:t>
            </a:r>
            <a:r>
              <a:rPr lang="en-US" sz="2400" dirty="0">
                <a:solidFill>
                  <a:srgbClr val="6D6E6C"/>
                </a:solidFill>
              </a:rPr>
              <a:t>campaign</a:t>
            </a:r>
            <a:r>
              <a:rPr lang="bs-Latn-BA" sz="2400" dirty="0">
                <a:solidFill>
                  <a:srgbClr val="6D6E6C"/>
                </a:solidFill>
              </a:rPr>
              <a:t> aims to </a:t>
            </a:r>
            <a:r>
              <a:rPr lang="en-US" sz="2400" dirty="0">
                <a:solidFill>
                  <a:srgbClr val="6D6E6C"/>
                </a:solidFill>
              </a:rPr>
              <a:t>support young homeless creatives, raise funds for the protégés of the </a:t>
            </a:r>
            <a:r>
              <a:rPr lang="en-US" sz="2400" dirty="0">
                <a:solidFill>
                  <a:srgbClr val="6D6E6C"/>
                </a:solidFill>
                <a:hlinkClick r:id="rId4"/>
              </a:rPr>
              <a:t>SOS Children's Village Croatia</a:t>
            </a:r>
            <a:r>
              <a:rPr lang="en-US" sz="2400" dirty="0">
                <a:solidFill>
                  <a:srgbClr val="6D6E6C"/>
                </a:solidFill>
              </a:rPr>
              <a:t> and refugees who want to pursue art, but are unable to obtain the necessary equipment and training due to their life situation.</a:t>
            </a:r>
          </a:p>
        </p:txBody>
      </p:sp>
      <p:sp>
        <p:nvSpPr>
          <p:cNvPr id="10" name="TextBox 9">
            <a:extLst>
              <a:ext uri="{FF2B5EF4-FFF2-40B4-BE49-F238E27FC236}">
                <a16:creationId xmlns:a16="http://schemas.microsoft.com/office/drawing/2014/main" id="{1CB5AC88-4AB3-4804-8C30-3B5DD08457DF}"/>
              </a:ext>
            </a:extLst>
          </p:cNvPr>
          <p:cNvSpPr txBox="1"/>
          <p:nvPr/>
        </p:nvSpPr>
        <p:spPr>
          <a:xfrm>
            <a:off x="730726" y="1492944"/>
            <a:ext cx="6815134" cy="461665"/>
          </a:xfrm>
          <a:prstGeom prst="rect">
            <a:avLst/>
          </a:prstGeom>
          <a:noFill/>
        </p:spPr>
        <p:txBody>
          <a:bodyPr wrap="square" rtlCol="0">
            <a:spAutoFit/>
          </a:bodyPr>
          <a:lstStyle/>
          <a:p>
            <a:r>
              <a:rPr lang="hr-BA" sz="2400" i="1" dirty="0">
                <a:solidFill>
                  <a:prstClr val="white"/>
                </a:solidFill>
              </a:rPr>
              <a:t>The Good Hosts campaign</a:t>
            </a:r>
            <a:endParaRPr lang="en-US" sz="2400" i="1" dirty="0">
              <a:solidFill>
                <a:prstClr val="white"/>
              </a:solidFill>
            </a:endParaRPr>
          </a:p>
        </p:txBody>
      </p:sp>
      <p:pic>
        <p:nvPicPr>
          <p:cNvPr id="9" name="Picture 8"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622097">
            <a:off x="6402453" y="899106"/>
            <a:ext cx="1021904" cy="2043807"/>
          </a:xfrm>
          <a:prstGeom prst="rect">
            <a:avLst/>
          </a:prstGeom>
          <a:noFill/>
          <a:ln>
            <a:noFill/>
          </a:ln>
        </p:spPr>
      </p:pic>
    </p:spTree>
    <p:extLst>
      <p:ext uri="{BB962C8B-B14F-4D97-AF65-F5344CB8AC3E}">
        <p14:creationId xmlns:p14="http://schemas.microsoft.com/office/powerpoint/2010/main" val="3405486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8"/>
          </p:nvPr>
        </p:nvSpPr>
        <p:spPr/>
        <p:txBody>
          <a:bodyPr/>
          <a:lstStyle/>
          <a:p>
            <a:pPr marL="342900" indent="-342900">
              <a:lnSpc>
                <a:spcPct val="100000"/>
              </a:lnSpc>
              <a:buFont typeface="Wingdings" panose="05000000000000000000" pitchFamily="2" charset="2"/>
              <a:buChar char="ü"/>
            </a:pPr>
            <a:r>
              <a:rPr lang="hr-BA" dirty="0"/>
              <a:t>What was the message of the </a:t>
            </a:r>
            <a:r>
              <a:rPr lang="hr-BA" i="1" dirty="0"/>
              <a:t>song </a:t>
            </a:r>
          </a:p>
          <a:p>
            <a:pPr marL="0" indent="0">
              <a:lnSpc>
                <a:spcPct val="100000"/>
              </a:lnSpc>
            </a:pPr>
            <a:r>
              <a:rPr lang="hr-BA" i="1" dirty="0"/>
              <a:t>     „</a:t>
            </a:r>
            <a:r>
              <a:rPr lang="hr-BA" i="1" dirty="0">
                <a:solidFill>
                  <a:srgbClr val="92D050"/>
                </a:solidFill>
              </a:rPr>
              <a:t>Ivo se šeće</a:t>
            </a:r>
            <a:r>
              <a:rPr lang="hr-BA" i="1" dirty="0"/>
              <a:t>”?</a:t>
            </a:r>
          </a:p>
          <a:p>
            <a:pPr marL="342900" indent="-342900">
              <a:lnSpc>
                <a:spcPct val="100000"/>
              </a:lnSpc>
              <a:buFont typeface="Wingdings" panose="05000000000000000000" pitchFamily="2" charset="2"/>
              <a:buChar char="ü"/>
            </a:pPr>
            <a:r>
              <a:rPr lang="hr-BA" dirty="0">
                <a:solidFill>
                  <a:srgbClr val="92D050"/>
                </a:solidFill>
              </a:rPr>
              <a:t>What media was used to talk about the message?</a:t>
            </a:r>
            <a:endParaRPr lang="hr-BA" dirty="0"/>
          </a:p>
          <a:p>
            <a:pPr marL="342900" indent="-342900">
              <a:lnSpc>
                <a:spcPct val="100000"/>
              </a:lnSpc>
              <a:buFont typeface="Wingdings" panose="05000000000000000000" pitchFamily="2" charset="2"/>
              <a:buChar char="ü"/>
            </a:pPr>
            <a:r>
              <a:rPr lang="hr-BA" dirty="0"/>
              <a:t>Would the message have the same strengt</a:t>
            </a:r>
            <a:r>
              <a:rPr lang="en-US" dirty="0"/>
              <a:t>h</a:t>
            </a:r>
            <a:r>
              <a:rPr lang="hr-BA" dirty="0"/>
              <a:t> if it was delivered in a different way?</a:t>
            </a:r>
          </a:p>
          <a:p>
            <a:pPr marL="342900" indent="-342900">
              <a:lnSpc>
                <a:spcPct val="100000"/>
              </a:lnSpc>
              <a:buFont typeface="Wingdings" panose="05000000000000000000" pitchFamily="2" charset="2"/>
              <a:buChar char="ü"/>
            </a:pPr>
            <a:r>
              <a:rPr lang="hr-BA" i="1" dirty="0">
                <a:solidFill>
                  <a:srgbClr val="92D050"/>
                </a:solidFill>
              </a:rPr>
              <a:t>Write down 5 things you have now learned from this example, about forming your </a:t>
            </a:r>
            <a:r>
              <a:rPr lang="en-IE" i="1" dirty="0">
                <a:solidFill>
                  <a:srgbClr val="92D050"/>
                </a:solidFill>
              </a:rPr>
              <a:t>own </a:t>
            </a:r>
            <a:r>
              <a:rPr lang="hr-BA" i="1" dirty="0">
                <a:solidFill>
                  <a:srgbClr val="92D050"/>
                </a:solidFill>
              </a:rPr>
              <a:t>message!</a:t>
            </a:r>
            <a:endParaRPr lang="en-US" i="1" dirty="0">
              <a:solidFill>
                <a:srgbClr val="92D050"/>
              </a:solidFill>
            </a:endParaRPr>
          </a:p>
          <a:p>
            <a:endParaRPr lang="en-US" dirty="0"/>
          </a:p>
        </p:txBody>
      </p:sp>
      <p:sp>
        <p:nvSpPr>
          <p:cNvPr id="4" name="Text Placeholder 3"/>
          <p:cNvSpPr>
            <a:spLocks noGrp="1"/>
          </p:cNvSpPr>
          <p:nvPr>
            <p:ph type="body" sz="quarter" idx="16"/>
          </p:nvPr>
        </p:nvSpPr>
        <p:spPr/>
        <p:txBody>
          <a:bodyPr>
            <a:normAutofit lnSpcReduction="10000"/>
          </a:bodyPr>
          <a:lstStyle/>
          <a:p>
            <a:r>
              <a:rPr lang="bs-Latn-BA" b="1" dirty="0"/>
              <a:t>Let‘s reflect!</a:t>
            </a:r>
            <a:endParaRPr lang="en-US" b="1" dirty="0"/>
          </a:p>
        </p:txBody>
      </p:sp>
      <p:sp>
        <p:nvSpPr>
          <p:cNvPr id="6" name="Flowchart: Connector 5">
            <a:extLst>
              <a:ext uri="{FF2B5EF4-FFF2-40B4-BE49-F238E27FC236}">
                <a16:creationId xmlns:a16="http://schemas.microsoft.com/office/drawing/2014/main" id="{E9926AAE-5CAB-45DD-90DC-04DBFAFFC631}"/>
              </a:ext>
            </a:extLst>
          </p:cNvPr>
          <p:cNvSpPr/>
          <p:nvPr/>
        </p:nvSpPr>
        <p:spPr>
          <a:xfrm>
            <a:off x="6234842" y="101755"/>
            <a:ext cx="1234440" cy="1188720"/>
          </a:xfrm>
          <a:prstGeom prst="flowChartConnector">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7" name="Graphic 4" descr="Thought bubble outline">
            <a:extLst>
              <a:ext uri="{FF2B5EF4-FFF2-40B4-BE49-F238E27FC236}">
                <a16:creationId xmlns:a16="http://schemas.microsoft.com/office/drawing/2014/main" id="{C2F3E560-CE9D-4847-9ECC-334B609408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4347" y="228600"/>
            <a:ext cx="914400" cy="914400"/>
          </a:xfrm>
          <a:prstGeom prst="rect">
            <a:avLst/>
          </a:prstGeom>
        </p:spPr>
      </p:pic>
    </p:spTree>
    <p:extLst>
      <p:ext uri="{BB962C8B-B14F-4D97-AF65-F5344CB8AC3E}">
        <p14:creationId xmlns:p14="http://schemas.microsoft.com/office/powerpoint/2010/main" val="2775076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161FB-142E-DC49-AB83-0215815D741B}"/>
              </a:ext>
            </a:extLst>
          </p:cNvPr>
          <p:cNvSpPr>
            <a:spLocks noGrp="1"/>
          </p:cNvSpPr>
          <p:nvPr>
            <p:ph type="body" sz="quarter" idx="16"/>
          </p:nvPr>
        </p:nvSpPr>
        <p:spPr>
          <a:xfrm>
            <a:off x="2149153" y="934084"/>
            <a:ext cx="4832671" cy="1799591"/>
          </a:xfrm>
        </p:spPr>
        <p:txBody>
          <a:bodyPr>
            <a:normAutofit fontScale="92500" lnSpcReduction="10000"/>
          </a:bodyPr>
          <a:lstStyle/>
          <a:p>
            <a:r>
              <a:rPr lang="en-US" dirty="0"/>
              <a:t>Communication Tools to inform -  in person</a:t>
            </a:r>
            <a:r>
              <a:rPr lang="hr-BA" dirty="0"/>
              <a:t> and online</a:t>
            </a:r>
            <a:endParaRPr lang="en-US" dirty="0"/>
          </a:p>
          <a:p>
            <a:endParaRPr lang="en-US" dirty="0"/>
          </a:p>
        </p:txBody>
      </p:sp>
      <p:sp>
        <p:nvSpPr>
          <p:cNvPr id="3" name="Text Placeholder 2">
            <a:extLst>
              <a:ext uri="{FF2B5EF4-FFF2-40B4-BE49-F238E27FC236}">
                <a16:creationId xmlns:a16="http://schemas.microsoft.com/office/drawing/2014/main" id="{1EB8E895-C3CD-5C4C-8D8F-0299362AAD94}"/>
              </a:ext>
            </a:extLst>
          </p:cNvPr>
          <p:cNvSpPr>
            <a:spLocks noGrp="1"/>
          </p:cNvSpPr>
          <p:nvPr>
            <p:ph type="body" sz="quarter" idx="17"/>
          </p:nvPr>
        </p:nvSpPr>
        <p:spPr/>
        <p:txBody>
          <a:bodyPr>
            <a:normAutofit fontScale="85000" lnSpcReduction="20000"/>
          </a:bodyPr>
          <a:lstStyle/>
          <a:p>
            <a:r>
              <a:rPr lang="hr-BA" dirty="0"/>
              <a:t>4</a:t>
            </a:r>
            <a:endParaRPr lang="en-US" dirty="0"/>
          </a:p>
        </p:txBody>
      </p:sp>
    </p:spTree>
    <p:extLst>
      <p:ext uri="{BB962C8B-B14F-4D97-AF65-F5344CB8AC3E}">
        <p14:creationId xmlns:p14="http://schemas.microsoft.com/office/powerpoint/2010/main" val="1936519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fontScale="85000" lnSpcReduction="20000"/>
          </a:bodyPr>
          <a:lstStyle/>
          <a:p>
            <a:r>
              <a:rPr lang="hr-BA" dirty="0"/>
              <a:t>„</a:t>
            </a:r>
            <a:endParaRPr lang="en-US" dirty="0"/>
          </a:p>
        </p:txBody>
      </p:sp>
      <p:sp>
        <p:nvSpPr>
          <p:cNvPr id="3" name="Text Placeholder 2"/>
          <p:cNvSpPr>
            <a:spLocks noGrp="1"/>
          </p:cNvSpPr>
          <p:nvPr>
            <p:ph type="body" sz="quarter" idx="13"/>
          </p:nvPr>
        </p:nvSpPr>
        <p:spPr>
          <a:xfrm>
            <a:off x="6744688" y="1116553"/>
            <a:ext cx="4369392" cy="4493975"/>
          </a:xfrm>
        </p:spPr>
        <p:txBody>
          <a:bodyPr>
            <a:normAutofit/>
          </a:bodyPr>
          <a:lstStyle/>
          <a:p>
            <a:r>
              <a:rPr lang="en-US" sz="4000" dirty="0"/>
              <a:t>The most important thing in communication is to hear what isn't being said</a:t>
            </a:r>
          </a:p>
        </p:txBody>
      </p:sp>
      <p:sp>
        <p:nvSpPr>
          <p:cNvPr id="4" name="Text Placeholder 3"/>
          <p:cNvSpPr>
            <a:spLocks noGrp="1"/>
          </p:cNvSpPr>
          <p:nvPr>
            <p:ph type="body" sz="quarter" idx="15"/>
          </p:nvPr>
        </p:nvSpPr>
        <p:spPr>
          <a:xfrm>
            <a:off x="6237248" y="555206"/>
            <a:ext cx="2613204" cy="1221666"/>
          </a:xfrm>
        </p:spPr>
        <p:txBody>
          <a:bodyPr>
            <a:normAutofit fontScale="92500" lnSpcReduction="10000"/>
          </a:bodyPr>
          <a:lstStyle/>
          <a:p>
            <a:r>
              <a:rPr lang="hr-BA" dirty="0"/>
              <a:t>„</a:t>
            </a:r>
            <a:endParaRPr lang="en-US" dirty="0"/>
          </a:p>
        </p:txBody>
      </p:sp>
      <p:pic>
        <p:nvPicPr>
          <p:cNvPr id="6" name="Picture Placeholder 5"/>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Rectangle 6"/>
          <p:cNvSpPr/>
          <p:nvPr/>
        </p:nvSpPr>
        <p:spPr>
          <a:xfrm>
            <a:off x="9973923" y="5616831"/>
            <a:ext cx="1898020" cy="461665"/>
          </a:xfrm>
          <a:prstGeom prst="rect">
            <a:avLst/>
          </a:prstGeom>
        </p:spPr>
        <p:txBody>
          <a:bodyPr wrap="none">
            <a:spAutoFit/>
          </a:bodyPr>
          <a:lstStyle/>
          <a:p>
            <a:r>
              <a:rPr lang="en-US" sz="2400" dirty="0">
                <a:solidFill>
                  <a:srgbClr val="92D050"/>
                </a:solidFill>
              </a:rPr>
              <a:t>Peter Drucker</a:t>
            </a:r>
          </a:p>
        </p:txBody>
      </p:sp>
    </p:spTree>
    <p:extLst>
      <p:ext uri="{BB962C8B-B14F-4D97-AF65-F5344CB8AC3E}">
        <p14:creationId xmlns:p14="http://schemas.microsoft.com/office/powerpoint/2010/main" val="1668423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1818F-2530-4C08-B3DB-9E8B61E1F42C}"/>
              </a:ext>
            </a:extLst>
          </p:cNvPr>
          <p:cNvSpPr>
            <a:spLocks noGrp="1"/>
          </p:cNvSpPr>
          <p:nvPr>
            <p:ph type="body" sz="quarter" idx="29"/>
          </p:nvPr>
        </p:nvSpPr>
        <p:spPr/>
        <p:txBody>
          <a:bodyPr>
            <a:normAutofit lnSpcReduction="10000"/>
          </a:bodyPr>
          <a:lstStyle/>
          <a:p>
            <a:r>
              <a:rPr lang="hr-BA" dirty="0"/>
              <a:t>IN-PERSON COMMUNICATION CAN HAVE IT’S BENEFITS</a:t>
            </a:r>
          </a:p>
        </p:txBody>
      </p:sp>
      <p:sp>
        <p:nvSpPr>
          <p:cNvPr id="7" name="Text Placeholder 6">
            <a:extLst>
              <a:ext uri="{FF2B5EF4-FFF2-40B4-BE49-F238E27FC236}">
                <a16:creationId xmlns:a16="http://schemas.microsoft.com/office/drawing/2014/main" id="{644B8201-91E5-4D79-A736-9108FC556123}"/>
              </a:ext>
            </a:extLst>
          </p:cNvPr>
          <p:cNvSpPr>
            <a:spLocks noGrp="1"/>
          </p:cNvSpPr>
          <p:nvPr>
            <p:ph type="body" sz="quarter" idx="32"/>
          </p:nvPr>
        </p:nvSpPr>
        <p:spPr>
          <a:xfrm>
            <a:off x="3837038" y="2803257"/>
            <a:ext cx="4517923" cy="2677298"/>
          </a:xfrm>
        </p:spPr>
        <p:txBody>
          <a:bodyPr>
            <a:normAutofit fontScale="70000" lnSpcReduction="20000"/>
          </a:bodyPr>
          <a:lstStyle/>
          <a:p>
            <a:pPr marL="685800" indent="-685800">
              <a:buFont typeface="Wingdings" panose="05000000000000000000" pitchFamily="2" charset="2"/>
              <a:buChar char="ü"/>
            </a:pPr>
            <a:r>
              <a:rPr lang="hr-BA" sz="5200" dirty="0"/>
              <a:t>The bonds are stronger,</a:t>
            </a:r>
          </a:p>
          <a:p>
            <a:pPr marL="685800" indent="-685800">
              <a:buFont typeface="Wingdings" panose="05000000000000000000" pitchFamily="2" charset="2"/>
              <a:buChar char="ü"/>
            </a:pPr>
            <a:r>
              <a:rPr lang="hr-BA" sz="5200" dirty="0"/>
              <a:t>Participation is boosted,</a:t>
            </a:r>
          </a:p>
          <a:p>
            <a:pPr marL="685800" indent="-685800">
              <a:buFont typeface="Wingdings" panose="05000000000000000000" pitchFamily="2" charset="2"/>
              <a:buChar char="ü"/>
            </a:pPr>
            <a:r>
              <a:rPr lang="hr-BA" sz="5200" dirty="0"/>
              <a:t>Misunderstandings reduced</a:t>
            </a:r>
          </a:p>
          <a:p>
            <a:pPr marL="0" indent="0"/>
            <a:endParaRPr lang="en-US" sz="5200" dirty="0"/>
          </a:p>
          <a:p>
            <a:endParaRPr lang="en-US" sz="4400" dirty="0"/>
          </a:p>
        </p:txBody>
      </p:sp>
    </p:spTree>
    <p:extLst>
      <p:ext uri="{BB962C8B-B14F-4D97-AF65-F5344CB8AC3E}">
        <p14:creationId xmlns:p14="http://schemas.microsoft.com/office/powerpoint/2010/main" val="1194084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a:xfrm>
            <a:off x="714375" y="589974"/>
            <a:ext cx="10563696" cy="697353"/>
          </a:xfrm>
        </p:spPr>
        <p:txBody>
          <a:bodyPr/>
          <a:lstStyle/>
          <a:p>
            <a:r>
              <a:rPr lang="en-US" dirty="0"/>
              <a:t>How to improve </a:t>
            </a:r>
            <a:r>
              <a:rPr lang="hr-BA" dirty="0"/>
              <a:t>in-person</a:t>
            </a:r>
            <a:r>
              <a:rPr lang="en-US" dirty="0"/>
              <a:t> communication</a:t>
            </a:r>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547250" y="1698224"/>
            <a:ext cx="10632498" cy="4882777"/>
          </a:xfrm>
        </p:spPr>
        <p:txBody>
          <a:bodyPr/>
          <a:lstStyle/>
          <a:p>
            <a:pPr algn="just"/>
            <a:r>
              <a:rPr lang="en-US" sz="3200" dirty="0">
                <a:solidFill>
                  <a:srgbClr val="1188A3"/>
                </a:solidFill>
              </a:rPr>
              <a:t>Want to develop communication skills? Start with respect</a:t>
            </a:r>
            <a:r>
              <a:rPr lang="hr-BA" sz="3200" dirty="0">
                <a:solidFill>
                  <a:srgbClr val="1188A3"/>
                </a:solidFill>
              </a:rPr>
              <a:t>!</a:t>
            </a:r>
          </a:p>
          <a:p>
            <a:pPr algn="just"/>
            <a:endParaRPr lang="hr-BA" sz="3200" dirty="0">
              <a:solidFill>
                <a:srgbClr val="1188A3"/>
              </a:solidFill>
            </a:endParaRPr>
          </a:p>
          <a:p>
            <a:pPr algn="just"/>
            <a:r>
              <a:rPr lang="en-US" b="1" dirty="0">
                <a:solidFill>
                  <a:srgbClr val="92D050"/>
                </a:solidFill>
              </a:rPr>
              <a:t>1. Think it through. </a:t>
            </a:r>
            <a:r>
              <a:rPr lang="en-US" dirty="0">
                <a:solidFill>
                  <a:srgbClr val="7F7F7F"/>
                </a:solidFill>
              </a:rPr>
              <a:t>There are many communications frameworks, but if you want to improve your communication skills, start by getting in the habit of thinking through these 5 questions for any communication you create:</a:t>
            </a:r>
          </a:p>
          <a:p>
            <a:pPr marL="342900" indent="1588" algn="just">
              <a:buFont typeface="Arial" panose="020B0604020202020204" pitchFamily="34" charset="0"/>
              <a:buChar char="•"/>
            </a:pPr>
            <a:r>
              <a:rPr lang="en-US" dirty="0">
                <a:solidFill>
                  <a:srgbClr val="7F7F7F"/>
                </a:solidFill>
              </a:rPr>
              <a:t>    Why are you communicating?</a:t>
            </a:r>
          </a:p>
          <a:p>
            <a:pPr marL="342900" indent="1588" algn="just">
              <a:buFont typeface="Arial" panose="020B0604020202020204" pitchFamily="34" charset="0"/>
              <a:buChar char="•"/>
            </a:pPr>
            <a:r>
              <a:rPr lang="en-US" dirty="0">
                <a:solidFill>
                  <a:srgbClr val="7F7F7F"/>
                </a:solidFill>
              </a:rPr>
              <a:t>    Who is the receiver, audience, or participant? </a:t>
            </a:r>
          </a:p>
          <a:p>
            <a:pPr marL="342900" indent="1588" algn="just">
              <a:buFont typeface="Arial" panose="020B0604020202020204" pitchFamily="34" charset="0"/>
              <a:buChar char="•"/>
            </a:pPr>
            <a:r>
              <a:rPr lang="en-US" dirty="0">
                <a:solidFill>
                  <a:srgbClr val="7F7F7F"/>
                </a:solidFill>
              </a:rPr>
              <a:t>    What is your goal or objective? Common objectives of work communications include: to request (resources, participation, permission), to inform, to persuade, to connect. </a:t>
            </a:r>
            <a:r>
              <a:rPr lang="hr-BA" dirty="0">
                <a:solidFill>
                  <a:srgbClr val="7F7F7F"/>
                </a:solidFill>
              </a:rPr>
              <a:t>At what stage of your mediation path are you?</a:t>
            </a:r>
            <a:endParaRPr lang="hr-BA" sz="2000" dirty="0">
              <a:solidFill>
                <a:srgbClr val="7F7F7F"/>
              </a:solidFill>
            </a:endParaRPr>
          </a:p>
        </p:txBody>
      </p:sp>
      <p:sp>
        <p:nvSpPr>
          <p:cNvPr id="4" name="TextBox 3">
            <a:extLst>
              <a:ext uri="{FF2B5EF4-FFF2-40B4-BE49-F238E27FC236}">
                <a16:creationId xmlns:a16="http://schemas.microsoft.com/office/drawing/2014/main" id="{DDA97204-360B-BC41-EC70-16F864D0106C}"/>
              </a:ext>
            </a:extLst>
          </p:cNvPr>
          <p:cNvSpPr txBox="1"/>
          <p:nvPr/>
        </p:nvSpPr>
        <p:spPr>
          <a:xfrm>
            <a:off x="104775" y="6581001"/>
            <a:ext cx="7827399" cy="276999"/>
          </a:xfrm>
          <a:prstGeom prst="rect">
            <a:avLst/>
          </a:prstGeom>
          <a:noFill/>
        </p:spPr>
        <p:txBody>
          <a:bodyPr wrap="none" rtlCol="0">
            <a:spAutoFit/>
          </a:bodyPr>
          <a:lstStyle/>
          <a:p>
            <a:r>
              <a:rPr lang="hr-BA" sz="1200" dirty="0">
                <a:solidFill>
                  <a:srgbClr val="7F7F7F"/>
                </a:solidFill>
              </a:rPr>
              <a:t>SOURCE: https://www.betterup.com/blog/why-communication-is-key-to-workplace-and-how-to-improve-skills?hsLang=en</a:t>
            </a:r>
            <a:endParaRPr lang="en-US" sz="1200" dirty="0">
              <a:solidFill>
                <a:srgbClr val="7F7F7F"/>
              </a:solidFill>
            </a:endParaRPr>
          </a:p>
        </p:txBody>
      </p:sp>
    </p:spTree>
    <p:extLst>
      <p:ext uri="{BB962C8B-B14F-4D97-AF65-F5344CB8AC3E}">
        <p14:creationId xmlns:p14="http://schemas.microsoft.com/office/powerpoint/2010/main" val="754578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a:xfrm>
            <a:off x="714375" y="589974"/>
            <a:ext cx="10563696" cy="697353"/>
          </a:xfrm>
        </p:spPr>
        <p:txBody>
          <a:bodyPr/>
          <a:lstStyle/>
          <a:p>
            <a:r>
              <a:rPr lang="en-US" dirty="0"/>
              <a:t>How to improve </a:t>
            </a:r>
            <a:r>
              <a:rPr lang="hr-BA" dirty="0"/>
              <a:t>in-person</a:t>
            </a:r>
            <a:r>
              <a:rPr lang="en-US" dirty="0"/>
              <a:t> communication</a:t>
            </a:r>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547250" y="1698224"/>
            <a:ext cx="10632498" cy="3245241"/>
          </a:xfrm>
        </p:spPr>
        <p:txBody>
          <a:bodyPr/>
          <a:lstStyle/>
          <a:p>
            <a:pPr algn="just"/>
            <a:r>
              <a:rPr lang="en-US" b="1" dirty="0">
                <a:solidFill>
                  <a:srgbClr val="92D050"/>
                </a:solidFill>
              </a:rPr>
              <a:t>2. Give it time. </a:t>
            </a:r>
            <a:r>
              <a:rPr lang="en-US" dirty="0">
                <a:solidFill>
                  <a:srgbClr val="7F7F7F"/>
                </a:solidFill>
              </a:rPr>
              <a:t>Great communication benefits from having enough time to think it through. Plan what you want to say and review your communication to make sure it is actually doing the job you need it to. For written communications, especially, this means: revise, revise, revise. Remember, great communication might seem effortless, but it rarely is.</a:t>
            </a:r>
          </a:p>
          <a:p>
            <a:pPr algn="just"/>
            <a:endParaRPr lang="en-US" b="1" dirty="0">
              <a:solidFill>
                <a:srgbClr val="92D050"/>
              </a:solidFill>
            </a:endParaRPr>
          </a:p>
          <a:p>
            <a:pPr algn="just"/>
            <a:r>
              <a:rPr lang="en-US" b="1" dirty="0">
                <a:solidFill>
                  <a:srgbClr val="92D050"/>
                </a:solidFill>
              </a:rPr>
              <a:t>3. Make it easy</a:t>
            </a:r>
            <a:r>
              <a:rPr lang="hr-BA" b="1" dirty="0">
                <a:solidFill>
                  <a:srgbClr val="92D050"/>
                </a:solidFill>
              </a:rPr>
              <a:t>. </a:t>
            </a:r>
            <a:r>
              <a:rPr lang="hr-BA" dirty="0">
                <a:solidFill>
                  <a:srgbClr val="7F7F7F"/>
                </a:solidFill>
              </a:rPr>
              <a:t>For a mediator</a:t>
            </a:r>
            <a:r>
              <a:rPr lang="en-US" dirty="0">
                <a:solidFill>
                  <a:srgbClr val="7F7F7F"/>
                </a:solidFill>
              </a:rPr>
              <a:t>, communication almost always has a larger goal. People are busy. Don’t make them work too hard to understand what you are saying and what you need them to do. In both written and spoken communications, this often means leading with your main point or objective. State your objective and main point in the beginning so your audience knows where you’re going. Then fill in the details and complications.</a:t>
            </a:r>
            <a:endParaRPr lang="hr-BA" sz="2000" dirty="0">
              <a:solidFill>
                <a:srgbClr val="7F7F7F"/>
              </a:solidFill>
            </a:endParaRPr>
          </a:p>
        </p:txBody>
      </p:sp>
      <p:sp>
        <p:nvSpPr>
          <p:cNvPr id="4" name="TextBox 3">
            <a:extLst>
              <a:ext uri="{FF2B5EF4-FFF2-40B4-BE49-F238E27FC236}">
                <a16:creationId xmlns:a16="http://schemas.microsoft.com/office/drawing/2014/main" id="{DDA97204-360B-BC41-EC70-16F864D0106C}"/>
              </a:ext>
            </a:extLst>
          </p:cNvPr>
          <p:cNvSpPr txBox="1"/>
          <p:nvPr/>
        </p:nvSpPr>
        <p:spPr>
          <a:xfrm>
            <a:off x="104775" y="6581001"/>
            <a:ext cx="7827399" cy="276999"/>
          </a:xfrm>
          <a:prstGeom prst="rect">
            <a:avLst/>
          </a:prstGeom>
          <a:noFill/>
        </p:spPr>
        <p:txBody>
          <a:bodyPr wrap="none" rtlCol="0">
            <a:spAutoFit/>
          </a:bodyPr>
          <a:lstStyle/>
          <a:p>
            <a:r>
              <a:rPr lang="hr-BA" sz="1200" dirty="0">
                <a:solidFill>
                  <a:srgbClr val="7F7F7F"/>
                </a:solidFill>
              </a:rPr>
              <a:t>SOURCE: https://www.betterup.com/blog/why-communication-is-key-to-workplace-and-how-to-improve-skills?hsLang=en</a:t>
            </a:r>
            <a:endParaRPr lang="en-US" sz="1200" dirty="0">
              <a:solidFill>
                <a:srgbClr val="7F7F7F"/>
              </a:solidFill>
            </a:endParaRPr>
          </a:p>
        </p:txBody>
      </p:sp>
    </p:spTree>
    <p:extLst>
      <p:ext uri="{BB962C8B-B14F-4D97-AF65-F5344CB8AC3E}">
        <p14:creationId xmlns:p14="http://schemas.microsoft.com/office/powerpoint/2010/main" val="4130030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a:xfrm>
            <a:off x="714375" y="589974"/>
            <a:ext cx="10563696" cy="697353"/>
          </a:xfrm>
        </p:spPr>
        <p:txBody>
          <a:bodyPr/>
          <a:lstStyle/>
          <a:p>
            <a:r>
              <a:rPr lang="en-US" dirty="0"/>
              <a:t>How to improve </a:t>
            </a:r>
            <a:r>
              <a:rPr lang="hr-BA" dirty="0"/>
              <a:t>in-person</a:t>
            </a:r>
            <a:r>
              <a:rPr lang="en-US" dirty="0"/>
              <a:t> communication</a:t>
            </a:r>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537418" y="1727721"/>
            <a:ext cx="10632498" cy="3245241"/>
          </a:xfrm>
        </p:spPr>
        <p:txBody>
          <a:bodyPr/>
          <a:lstStyle/>
          <a:p>
            <a:r>
              <a:rPr lang="hr-BA" b="1" dirty="0">
                <a:solidFill>
                  <a:srgbClr val="92D050"/>
                </a:solidFill>
              </a:rPr>
              <a:t>4</a:t>
            </a:r>
            <a:r>
              <a:rPr lang="en-US" b="1" dirty="0">
                <a:solidFill>
                  <a:srgbClr val="92D050"/>
                </a:solidFill>
              </a:rPr>
              <a:t>. Experiment and diversify. </a:t>
            </a:r>
            <a:r>
              <a:rPr lang="en-US" dirty="0">
                <a:solidFill>
                  <a:srgbClr val="7F7F7F"/>
                </a:solidFill>
              </a:rPr>
              <a:t>Work on developing different tactics for different communication needs. Focus on experimenting with one aspect of your communication at a time. For example, spend a week paying extra attention to how you structure informal communications. Then spend a week trying different structures for formal meetings or updates.</a:t>
            </a:r>
            <a:endParaRPr lang="hr-BA" dirty="0">
              <a:solidFill>
                <a:srgbClr val="7F7F7F"/>
              </a:solidFill>
            </a:endParaRPr>
          </a:p>
          <a:p>
            <a:endParaRPr lang="en-US" dirty="0">
              <a:solidFill>
                <a:srgbClr val="7F7F7F"/>
              </a:solidFill>
            </a:endParaRPr>
          </a:p>
          <a:p>
            <a:r>
              <a:rPr lang="hr-BA" b="1" dirty="0">
                <a:solidFill>
                  <a:srgbClr val="92D050"/>
                </a:solidFill>
              </a:rPr>
              <a:t>5</a:t>
            </a:r>
            <a:r>
              <a:rPr lang="en-US" b="1" dirty="0">
                <a:solidFill>
                  <a:srgbClr val="92D050"/>
                </a:solidFill>
              </a:rPr>
              <a:t>. Practice and reflect.</a:t>
            </a:r>
            <a:r>
              <a:rPr lang="en-US" dirty="0">
                <a:solidFill>
                  <a:srgbClr val="92D050"/>
                </a:solidFill>
              </a:rPr>
              <a:t> </a:t>
            </a:r>
            <a:r>
              <a:rPr lang="en-US" dirty="0">
                <a:solidFill>
                  <a:srgbClr val="7F7F7F"/>
                </a:solidFill>
              </a:rPr>
              <a:t>Be deliberate about reflecting on what goes well and what doesn’t in your day-to-day communications. Maybe an email to </a:t>
            </a:r>
            <a:r>
              <a:rPr lang="hr-BA" dirty="0">
                <a:solidFill>
                  <a:srgbClr val="7F7F7F"/>
                </a:solidFill>
              </a:rPr>
              <a:t>a policy maker that </a:t>
            </a:r>
            <a:r>
              <a:rPr lang="en-US" dirty="0">
                <a:solidFill>
                  <a:srgbClr val="7F7F7F"/>
                </a:solidFill>
              </a:rPr>
              <a:t>didn’t go well: read it again. Can you see how it might have been misinterpreted? What would you do differently next time? Similarly, if a conversation with a </a:t>
            </a:r>
            <a:r>
              <a:rPr lang="hr-BA" dirty="0">
                <a:solidFill>
                  <a:srgbClr val="7F7F7F"/>
                </a:solidFill>
              </a:rPr>
              <a:t>peer</a:t>
            </a:r>
            <a:r>
              <a:rPr lang="en-US" dirty="0">
                <a:solidFill>
                  <a:srgbClr val="7F7F7F"/>
                </a:solidFill>
              </a:rPr>
              <a:t> didn’t yield the expected results, try to identify whether you clearly communicated what you needed. </a:t>
            </a:r>
          </a:p>
        </p:txBody>
      </p:sp>
      <p:sp>
        <p:nvSpPr>
          <p:cNvPr id="4" name="TextBox 3">
            <a:extLst>
              <a:ext uri="{FF2B5EF4-FFF2-40B4-BE49-F238E27FC236}">
                <a16:creationId xmlns:a16="http://schemas.microsoft.com/office/drawing/2014/main" id="{DDA97204-360B-BC41-EC70-16F864D0106C}"/>
              </a:ext>
            </a:extLst>
          </p:cNvPr>
          <p:cNvSpPr txBox="1"/>
          <p:nvPr/>
        </p:nvSpPr>
        <p:spPr>
          <a:xfrm>
            <a:off x="104775" y="6581001"/>
            <a:ext cx="7827399" cy="276999"/>
          </a:xfrm>
          <a:prstGeom prst="rect">
            <a:avLst/>
          </a:prstGeom>
          <a:noFill/>
        </p:spPr>
        <p:txBody>
          <a:bodyPr wrap="none" rtlCol="0">
            <a:spAutoFit/>
          </a:bodyPr>
          <a:lstStyle/>
          <a:p>
            <a:r>
              <a:rPr lang="hr-BA" sz="1200" dirty="0">
                <a:solidFill>
                  <a:srgbClr val="7F7F7F"/>
                </a:solidFill>
              </a:rPr>
              <a:t>SOURCE: https://www.betterup.com/blog/why-communication-is-key-to-workplace-and-how-to-improve-skills?hsLang=en</a:t>
            </a:r>
            <a:endParaRPr lang="en-US" sz="1200" dirty="0">
              <a:solidFill>
                <a:srgbClr val="7F7F7F"/>
              </a:solidFill>
            </a:endParaRPr>
          </a:p>
        </p:txBody>
      </p:sp>
    </p:spTree>
    <p:extLst>
      <p:ext uri="{BB962C8B-B14F-4D97-AF65-F5344CB8AC3E}">
        <p14:creationId xmlns:p14="http://schemas.microsoft.com/office/powerpoint/2010/main" val="2011880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a:xfrm>
            <a:off x="714375" y="589974"/>
            <a:ext cx="10563696" cy="697353"/>
          </a:xfrm>
        </p:spPr>
        <p:txBody>
          <a:bodyPr/>
          <a:lstStyle/>
          <a:p>
            <a:r>
              <a:rPr lang="en-US" dirty="0"/>
              <a:t>How to improve </a:t>
            </a:r>
            <a:r>
              <a:rPr lang="hr-BA" dirty="0"/>
              <a:t>in-person</a:t>
            </a:r>
            <a:r>
              <a:rPr lang="en-US" dirty="0"/>
              <a:t> communication</a:t>
            </a:r>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537418" y="1727721"/>
            <a:ext cx="10632498" cy="3245241"/>
          </a:xfrm>
        </p:spPr>
        <p:txBody>
          <a:bodyPr/>
          <a:lstStyle/>
          <a:p>
            <a:r>
              <a:rPr lang="hr-BA" b="1" dirty="0">
                <a:solidFill>
                  <a:srgbClr val="92D050"/>
                </a:solidFill>
              </a:rPr>
              <a:t>6</a:t>
            </a:r>
            <a:r>
              <a:rPr lang="en-US" b="1" dirty="0">
                <a:solidFill>
                  <a:srgbClr val="92D050"/>
                </a:solidFill>
              </a:rPr>
              <a:t>. Consider the full package.</a:t>
            </a:r>
            <a:r>
              <a:rPr lang="en-US" dirty="0">
                <a:solidFill>
                  <a:srgbClr val="92D050"/>
                </a:solidFill>
              </a:rPr>
              <a:t> </a:t>
            </a:r>
            <a:r>
              <a:rPr lang="en-US" dirty="0">
                <a:solidFill>
                  <a:srgbClr val="7F7F7F"/>
                </a:solidFill>
              </a:rPr>
              <a:t>Consider recording yourself through a few interactions to gain insight into what your full package is communicating in your daily interactions with your team. Do you make eye contact? Is your facial expression relaxed and confident, or tense? As a leader, do you invite participation from others? Do you leave space for questions and clarification? </a:t>
            </a:r>
            <a:endParaRPr lang="hr-BA" dirty="0">
              <a:solidFill>
                <a:srgbClr val="7F7F7F"/>
              </a:solidFill>
            </a:endParaRPr>
          </a:p>
          <a:p>
            <a:endParaRPr lang="en-US" dirty="0">
              <a:solidFill>
                <a:srgbClr val="7F7F7F"/>
              </a:solidFill>
            </a:endParaRPr>
          </a:p>
          <a:p>
            <a:r>
              <a:rPr lang="hr-BA" b="1" dirty="0">
                <a:solidFill>
                  <a:srgbClr val="92D050"/>
                </a:solidFill>
              </a:rPr>
              <a:t>7</a:t>
            </a:r>
            <a:r>
              <a:rPr lang="en-US" b="1" dirty="0">
                <a:solidFill>
                  <a:srgbClr val="92D050"/>
                </a:solidFill>
              </a:rPr>
              <a:t>. Seek feedback</a:t>
            </a:r>
            <a:r>
              <a:rPr lang="en-US" dirty="0">
                <a:solidFill>
                  <a:srgbClr val="92D050"/>
                </a:solidFill>
              </a:rPr>
              <a:t>. </a:t>
            </a:r>
            <a:r>
              <a:rPr lang="en-US" dirty="0">
                <a:solidFill>
                  <a:srgbClr val="7F7F7F"/>
                </a:solidFill>
              </a:rPr>
              <a:t>Ask a few trusted </a:t>
            </a:r>
            <a:r>
              <a:rPr lang="hr-BA" dirty="0">
                <a:solidFill>
                  <a:srgbClr val="7F7F7F"/>
                </a:solidFill>
              </a:rPr>
              <a:t>peers</a:t>
            </a:r>
            <a:r>
              <a:rPr lang="en-US" dirty="0">
                <a:solidFill>
                  <a:srgbClr val="7F7F7F"/>
                </a:solidFill>
              </a:rPr>
              <a:t> and your </a:t>
            </a:r>
            <a:r>
              <a:rPr lang="hr-BA" dirty="0">
                <a:solidFill>
                  <a:srgbClr val="7F7F7F"/>
                </a:solidFill>
              </a:rPr>
              <a:t>mentor/educator</a:t>
            </a:r>
            <a:r>
              <a:rPr lang="en-US" dirty="0">
                <a:solidFill>
                  <a:srgbClr val="7F7F7F"/>
                </a:solidFill>
              </a:rPr>
              <a:t> to rate your communication skills. Start by asking them to rate (i.e., on a scale of 1-10) your written and spoken communication separately. Then ask these 3 questions: </a:t>
            </a:r>
          </a:p>
          <a:p>
            <a:pPr marL="800100" lvl="1" indent="-342900" algn="l">
              <a:buFont typeface="Arial" panose="020B0604020202020204" pitchFamily="34" charset="0"/>
              <a:buChar char="•"/>
            </a:pPr>
            <a:r>
              <a:rPr lang="en-US" b="0" dirty="0">
                <a:solidFill>
                  <a:srgbClr val="7F7F7F"/>
                </a:solidFill>
                <a:effectLst/>
              </a:rPr>
              <a:t>What one thing should I start doing to communicate better with you?</a:t>
            </a:r>
          </a:p>
          <a:p>
            <a:pPr marL="800100" lvl="1" indent="-342900" algn="l">
              <a:buFont typeface="Arial" panose="020B0604020202020204" pitchFamily="34" charset="0"/>
              <a:buChar char="•"/>
            </a:pPr>
            <a:r>
              <a:rPr lang="en-US" b="0" dirty="0">
                <a:solidFill>
                  <a:srgbClr val="7F7F7F"/>
                </a:solidFill>
                <a:effectLst/>
              </a:rPr>
              <a:t>What one thing should I stop doing in my communications with you?</a:t>
            </a:r>
          </a:p>
          <a:p>
            <a:pPr marL="800100" lvl="1" indent="-342900" algn="l">
              <a:buFont typeface="Arial" panose="020B0604020202020204" pitchFamily="34" charset="0"/>
              <a:buChar char="•"/>
            </a:pPr>
            <a:r>
              <a:rPr lang="en-US" b="0" dirty="0">
                <a:solidFill>
                  <a:srgbClr val="7F7F7F"/>
                </a:solidFill>
                <a:effectLst/>
              </a:rPr>
              <a:t>What one area or skill should I work on to improve how I communicate in this organization?</a:t>
            </a:r>
          </a:p>
        </p:txBody>
      </p:sp>
      <p:sp>
        <p:nvSpPr>
          <p:cNvPr id="4" name="TextBox 3">
            <a:extLst>
              <a:ext uri="{FF2B5EF4-FFF2-40B4-BE49-F238E27FC236}">
                <a16:creationId xmlns:a16="http://schemas.microsoft.com/office/drawing/2014/main" id="{DDA97204-360B-BC41-EC70-16F864D0106C}"/>
              </a:ext>
            </a:extLst>
          </p:cNvPr>
          <p:cNvSpPr txBox="1"/>
          <p:nvPr/>
        </p:nvSpPr>
        <p:spPr>
          <a:xfrm>
            <a:off x="104775" y="6581001"/>
            <a:ext cx="7827399" cy="276999"/>
          </a:xfrm>
          <a:prstGeom prst="rect">
            <a:avLst/>
          </a:prstGeom>
          <a:noFill/>
        </p:spPr>
        <p:txBody>
          <a:bodyPr wrap="none" rtlCol="0">
            <a:spAutoFit/>
          </a:bodyPr>
          <a:lstStyle/>
          <a:p>
            <a:r>
              <a:rPr lang="hr-BA" sz="1200" dirty="0">
                <a:solidFill>
                  <a:srgbClr val="7F7F7F"/>
                </a:solidFill>
              </a:rPr>
              <a:t>SOURCE: https://www.betterup.com/blog/why-communication-is-key-to-workplace-and-how-to-improve-skills?hsLang=en</a:t>
            </a:r>
            <a:endParaRPr lang="en-US" sz="1200" dirty="0">
              <a:solidFill>
                <a:srgbClr val="7F7F7F"/>
              </a:solidFill>
            </a:endParaRPr>
          </a:p>
        </p:txBody>
      </p:sp>
    </p:spTree>
    <p:extLst>
      <p:ext uri="{BB962C8B-B14F-4D97-AF65-F5344CB8AC3E}">
        <p14:creationId xmlns:p14="http://schemas.microsoft.com/office/powerpoint/2010/main" val="1427248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82594"/>
            <a:ext cx="5915547" cy="4821338"/>
          </a:xfrm>
          <a:prstGeom prst="rect">
            <a:avLst/>
          </a:prstGeom>
          <a:ln>
            <a:noFill/>
          </a:ln>
          <a:effectLst>
            <a:outerShdw blurRad="292100" dist="139700" dir="2700000" algn="tl" rotWithShape="0">
              <a:srgbClr val="333333">
                <a:alpha val="65000"/>
              </a:srgbClr>
            </a:outerShdw>
          </a:effectLst>
        </p:spPr>
      </p:pic>
      <p:sp>
        <p:nvSpPr>
          <p:cNvPr id="5" name="Text Placeholder 2">
            <a:extLst>
              <a:ext uri="{FF2B5EF4-FFF2-40B4-BE49-F238E27FC236}">
                <a16:creationId xmlns:a16="http://schemas.microsoft.com/office/drawing/2014/main" id="{33394733-2F0D-48C5-9C1C-54BF17122633}"/>
              </a:ext>
            </a:extLst>
          </p:cNvPr>
          <p:cNvSpPr txBox="1">
            <a:spLocks/>
          </p:cNvSpPr>
          <p:nvPr/>
        </p:nvSpPr>
        <p:spPr>
          <a:xfrm>
            <a:off x="1018492" y="201538"/>
            <a:ext cx="4145197" cy="582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prstClr val="white"/>
              </a:solidFill>
            </a:endParaRPr>
          </a:p>
        </p:txBody>
      </p:sp>
      <p:sp>
        <p:nvSpPr>
          <p:cNvPr id="8" name="Flowchart: Connector 7">
            <a:extLst>
              <a:ext uri="{FF2B5EF4-FFF2-40B4-BE49-F238E27FC236}">
                <a16:creationId xmlns:a16="http://schemas.microsoft.com/office/drawing/2014/main" id="{128471F5-3D10-4FE9-8839-728D1AF5D8C6}"/>
              </a:ext>
            </a:extLst>
          </p:cNvPr>
          <p:cNvSpPr/>
          <p:nvPr/>
        </p:nvSpPr>
        <p:spPr>
          <a:xfrm>
            <a:off x="5298327" y="552495"/>
            <a:ext cx="1234440" cy="1188720"/>
          </a:xfrm>
          <a:prstGeom prst="flowChartConnector">
            <a:avLst/>
          </a:prstGeom>
          <a:solidFill>
            <a:srgbClr val="92D050"/>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Text Placeholder 2">
            <a:extLst>
              <a:ext uri="{FF2B5EF4-FFF2-40B4-BE49-F238E27FC236}">
                <a16:creationId xmlns:a16="http://schemas.microsoft.com/office/drawing/2014/main" id="{E7C8CF9F-5FE8-684F-AC24-AD5646D17B55}"/>
              </a:ext>
            </a:extLst>
          </p:cNvPr>
          <p:cNvSpPr>
            <a:spLocks noGrp="1"/>
          </p:cNvSpPr>
          <p:nvPr>
            <p:ph type="body" sz="quarter" idx="4294967295"/>
          </p:nvPr>
        </p:nvSpPr>
        <p:spPr>
          <a:xfrm>
            <a:off x="6948239" y="694148"/>
            <a:ext cx="4716425" cy="582221"/>
          </a:xfrm>
          <a:prstGeom prst="rect">
            <a:avLst/>
          </a:prstGeom>
        </p:spPr>
        <p:txBody>
          <a:bodyPr>
            <a:noAutofit/>
          </a:bodyPr>
          <a:lstStyle/>
          <a:p>
            <a:pPr marL="0" indent="0">
              <a:buNone/>
            </a:pPr>
            <a:r>
              <a:rPr lang="en-GB" sz="3600" b="1" dirty="0">
                <a:solidFill>
                  <a:schemeClr val="bg1"/>
                </a:solidFill>
              </a:rPr>
              <a:t>Communication</a:t>
            </a:r>
            <a:r>
              <a:rPr lang="tr-TR" sz="3600" b="1" dirty="0">
                <a:solidFill>
                  <a:schemeClr val="bg1"/>
                </a:solidFill>
              </a:rPr>
              <a:t> </a:t>
            </a:r>
            <a:r>
              <a:rPr lang="en-GB" sz="3600" b="1" dirty="0">
                <a:solidFill>
                  <a:schemeClr val="bg1"/>
                </a:solidFill>
              </a:rPr>
              <a:t>skills</a:t>
            </a:r>
            <a:endParaRPr lang="en-GB" sz="3600" dirty="0">
              <a:solidFill>
                <a:schemeClr val="bg1"/>
              </a:solidFill>
            </a:endParaRPr>
          </a:p>
        </p:txBody>
      </p:sp>
      <p:sp>
        <p:nvSpPr>
          <p:cNvPr id="19" name="Rectangle 18"/>
          <p:cNvSpPr/>
          <p:nvPr/>
        </p:nvSpPr>
        <p:spPr>
          <a:xfrm>
            <a:off x="6258451" y="1850850"/>
            <a:ext cx="5579322" cy="1569660"/>
          </a:xfrm>
          <a:prstGeom prst="rect">
            <a:avLst/>
          </a:prstGeom>
        </p:spPr>
        <p:txBody>
          <a:bodyPr wrap="square">
            <a:spAutoFit/>
          </a:bodyPr>
          <a:lstStyle/>
          <a:p>
            <a:pPr algn="ctr"/>
            <a:r>
              <a:rPr lang="en-US" sz="2400" dirty="0">
                <a:solidFill>
                  <a:schemeClr val="bg1"/>
                </a:solidFill>
              </a:rPr>
              <a:t>Communicating “correctly”</a:t>
            </a:r>
            <a:r>
              <a:rPr lang="bs-Latn-BA" sz="2400" dirty="0">
                <a:solidFill>
                  <a:schemeClr val="bg1"/>
                </a:solidFill>
              </a:rPr>
              <a:t> </a:t>
            </a:r>
            <a:r>
              <a:rPr lang="en-US" sz="2400" dirty="0">
                <a:solidFill>
                  <a:schemeClr val="bg1"/>
                </a:solidFill>
              </a:rPr>
              <a:t>is not always easy in practice</a:t>
            </a:r>
            <a:r>
              <a:rPr lang="bs-Latn-BA" sz="2400" dirty="0">
                <a:solidFill>
                  <a:schemeClr val="bg1"/>
                </a:solidFill>
              </a:rPr>
              <a:t>. </a:t>
            </a:r>
            <a:r>
              <a:rPr lang="en-GB" sz="2400" b="1" dirty="0">
                <a:solidFill>
                  <a:srgbClr val="92D050"/>
                </a:solidFill>
              </a:rPr>
              <a:t>Communication</a:t>
            </a:r>
            <a:r>
              <a:rPr lang="tr-TR" sz="2400" b="1" dirty="0">
                <a:solidFill>
                  <a:srgbClr val="92D050"/>
                </a:solidFill>
              </a:rPr>
              <a:t> </a:t>
            </a:r>
            <a:r>
              <a:rPr lang="en-GB" sz="2400" b="1" dirty="0">
                <a:solidFill>
                  <a:srgbClr val="92D050"/>
                </a:solidFill>
              </a:rPr>
              <a:t>skills</a:t>
            </a:r>
            <a:r>
              <a:rPr lang="en-US" sz="2400" b="1" dirty="0">
                <a:solidFill>
                  <a:srgbClr val="92D050"/>
                </a:solidFill>
              </a:rPr>
              <a:t> </a:t>
            </a:r>
            <a:r>
              <a:rPr lang="en-US" sz="2400" dirty="0">
                <a:solidFill>
                  <a:schemeClr val="bg1"/>
                </a:solidFill>
              </a:rPr>
              <a:t>aid us in cooperating constructively with each other and in avoiding misunderstandings</a:t>
            </a:r>
            <a:r>
              <a:rPr lang="bs-Latn-BA" sz="2400" dirty="0">
                <a:solidFill>
                  <a:schemeClr val="bg1"/>
                </a:solidFill>
              </a:rPr>
              <a:t>.</a:t>
            </a:r>
            <a:endParaRPr lang="en-US" sz="2400" dirty="0">
              <a:solidFill>
                <a:schemeClr val="bg1"/>
              </a:solidFill>
            </a:endParaRPr>
          </a:p>
        </p:txBody>
      </p:sp>
      <p:sp>
        <p:nvSpPr>
          <p:cNvPr id="20" name="Rectangle 19"/>
          <p:cNvSpPr/>
          <p:nvPr/>
        </p:nvSpPr>
        <p:spPr>
          <a:xfrm>
            <a:off x="6258451" y="3854186"/>
            <a:ext cx="5579322" cy="954107"/>
          </a:xfrm>
          <a:prstGeom prst="rect">
            <a:avLst/>
          </a:prstGeom>
        </p:spPr>
        <p:txBody>
          <a:bodyPr wrap="square">
            <a:spAutoFit/>
          </a:bodyPr>
          <a:lstStyle/>
          <a:p>
            <a:pPr algn="ctr"/>
            <a:r>
              <a:rPr lang="bs-Latn-BA" sz="2800" b="1" i="1" dirty="0">
                <a:solidFill>
                  <a:schemeClr val="bg1"/>
                </a:solidFill>
              </a:rPr>
              <a:t>How do we communicate well in a challenging environment?</a:t>
            </a:r>
            <a:endParaRPr lang="en-US" sz="2800" i="1" dirty="0">
              <a:solidFill>
                <a:schemeClr val="bg1"/>
              </a:solidFill>
            </a:endParaRPr>
          </a:p>
        </p:txBody>
      </p:sp>
      <p:sp>
        <p:nvSpPr>
          <p:cNvPr id="22" name="Rectangle 21"/>
          <p:cNvSpPr/>
          <p:nvPr/>
        </p:nvSpPr>
        <p:spPr>
          <a:xfrm>
            <a:off x="6414856" y="5219573"/>
            <a:ext cx="5422917" cy="830997"/>
          </a:xfrm>
          <a:prstGeom prst="rect">
            <a:avLst/>
          </a:prstGeom>
        </p:spPr>
        <p:txBody>
          <a:bodyPr wrap="square">
            <a:spAutoFit/>
          </a:bodyPr>
          <a:lstStyle/>
          <a:p>
            <a:pPr algn="ctr"/>
            <a:r>
              <a:rPr lang="bs-Latn-BA" sz="2400" b="1" i="1" dirty="0">
                <a:solidFill>
                  <a:schemeClr val="accent6">
                    <a:lumMod val="40000"/>
                    <a:lumOff val="60000"/>
                  </a:schemeClr>
                </a:solidFill>
              </a:rPr>
              <a:t>CTR + Click ON THE image to watch the video</a:t>
            </a:r>
            <a:endParaRPr lang="en-US" sz="2400" b="1" i="1" dirty="0">
              <a:solidFill>
                <a:schemeClr val="accent6">
                  <a:lumMod val="40000"/>
                  <a:lumOff val="60000"/>
                </a:schemeClr>
              </a:solidFill>
            </a:endParaRPr>
          </a:p>
        </p:txBody>
      </p:sp>
      <p:pic>
        <p:nvPicPr>
          <p:cNvPr id="13" name="Graphic 11" descr="Line arrow: Counter-clockwise curve with solid fill">
            <a:extLst>
              <a:ext uri="{FF2B5EF4-FFF2-40B4-BE49-F238E27FC236}">
                <a16:creationId xmlns:a16="http://schemas.microsoft.com/office/drawing/2014/main" id="{9134DFD0-3744-45B7-AF76-04327492FB0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6016246" flipV="1">
            <a:off x="5528007" y="4250052"/>
            <a:ext cx="1274387" cy="2690001"/>
          </a:xfrm>
          <a:prstGeom prst="rect">
            <a:avLst/>
          </a:prstGeom>
        </p:spPr>
      </p:pic>
      <p:pic>
        <p:nvPicPr>
          <p:cNvPr id="14" name="Graphic 6" descr="Customer review with solid fill">
            <a:extLst>
              <a:ext uri="{FF2B5EF4-FFF2-40B4-BE49-F238E27FC236}">
                <a16:creationId xmlns:a16="http://schemas.microsoft.com/office/drawing/2014/main" id="{DC7A8AD0-8380-4260-B30D-7ADEC1F633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8347" y="727101"/>
            <a:ext cx="914400" cy="914400"/>
          </a:xfrm>
          <a:prstGeom prst="rect">
            <a:avLst/>
          </a:prstGeom>
        </p:spPr>
      </p:pic>
    </p:spTree>
    <p:extLst>
      <p:ext uri="{BB962C8B-B14F-4D97-AF65-F5344CB8AC3E}">
        <p14:creationId xmlns:p14="http://schemas.microsoft.com/office/powerpoint/2010/main" val="4049168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4F325-0F11-487B-987B-892EDAA47B41}"/>
              </a:ext>
            </a:extLst>
          </p:cNvPr>
          <p:cNvSpPr>
            <a:spLocks noGrp="1"/>
          </p:cNvSpPr>
          <p:nvPr>
            <p:ph type="body" sz="quarter" idx="15"/>
          </p:nvPr>
        </p:nvSpPr>
        <p:spPr>
          <a:xfrm>
            <a:off x="571313" y="446337"/>
            <a:ext cx="10978262" cy="1083096"/>
          </a:xfrm>
        </p:spPr>
        <p:txBody>
          <a:bodyPr/>
          <a:lstStyle/>
          <a:p>
            <a:r>
              <a:rPr lang="en-US" dirty="0">
                <a:solidFill>
                  <a:srgbClr val="1188A3"/>
                </a:solidFill>
              </a:rPr>
              <a:t>In-person Events, a powerful engagement tool</a:t>
            </a:r>
            <a:endParaRPr lang="en-US" sz="2000" baseline="30000" dirty="0">
              <a:solidFill>
                <a:srgbClr val="1188A3"/>
              </a:solidFill>
            </a:endParaRPr>
          </a:p>
        </p:txBody>
      </p:sp>
      <p:sp>
        <p:nvSpPr>
          <p:cNvPr id="3" name="Text Placeholder 2">
            <a:extLst>
              <a:ext uri="{FF2B5EF4-FFF2-40B4-BE49-F238E27FC236}">
                <a16:creationId xmlns:a16="http://schemas.microsoft.com/office/drawing/2014/main" id="{5183EEC0-410E-459D-86C1-FFDEC8F1A8A2}"/>
              </a:ext>
            </a:extLst>
          </p:cNvPr>
          <p:cNvSpPr>
            <a:spLocks noGrp="1"/>
          </p:cNvSpPr>
          <p:nvPr>
            <p:ph type="body" sz="quarter" idx="16"/>
          </p:nvPr>
        </p:nvSpPr>
        <p:spPr>
          <a:xfrm>
            <a:off x="571313" y="1258064"/>
            <a:ext cx="10978262" cy="4341871"/>
          </a:xfrm>
        </p:spPr>
        <p:txBody>
          <a:bodyPr/>
          <a:lstStyle/>
          <a:p>
            <a:r>
              <a:rPr lang="en-US" sz="2800" dirty="0">
                <a:solidFill>
                  <a:srgbClr val="7F7F7F"/>
                </a:solidFill>
              </a:rPr>
              <a:t>If you need to share information with the public, an event is a powerful method.  Be clear on</a:t>
            </a:r>
            <a:r>
              <a:rPr lang="hr-BA" sz="2800" dirty="0">
                <a:solidFill>
                  <a:srgbClr val="7F7F7F"/>
                </a:solidFill>
              </a:rPr>
              <a:t>:</a:t>
            </a:r>
            <a:endParaRPr lang="en-US" sz="2800" dirty="0">
              <a:solidFill>
                <a:srgbClr val="7F7F7F"/>
              </a:solidFill>
            </a:endParaRPr>
          </a:p>
          <a:p>
            <a:endParaRPr lang="en-US" sz="2000" dirty="0">
              <a:solidFill>
                <a:srgbClr val="7F7F7F"/>
              </a:solidFill>
            </a:endParaRPr>
          </a:p>
          <a:p>
            <a:pPr marL="342900" indent="-342900">
              <a:buFont typeface="Wingdings" panose="05000000000000000000" pitchFamily="2" charset="2"/>
              <a:buChar char="ü"/>
            </a:pPr>
            <a:r>
              <a:rPr lang="en-US" dirty="0">
                <a:solidFill>
                  <a:srgbClr val="7F7F7F"/>
                </a:solidFill>
              </a:rPr>
              <a:t>What is the purpose or goal of the event? Purpose or goal should always drive your choice of tool.</a:t>
            </a:r>
          </a:p>
          <a:p>
            <a:pPr marL="342900" indent="-342900">
              <a:buFont typeface="Wingdings" panose="05000000000000000000" pitchFamily="2" charset="2"/>
              <a:buChar char="ü"/>
            </a:pPr>
            <a:r>
              <a:rPr lang="en-US" dirty="0">
                <a:solidFill>
                  <a:srgbClr val="7F7F7F"/>
                </a:solidFill>
              </a:rPr>
              <a:t>How many attendees are you expecting? </a:t>
            </a:r>
            <a:endParaRPr lang="hr-BA" dirty="0">
              <a:solidFill>
                <a:srgbClr val="7F7F7F"/>
              </a:solidFill>
            </a:endParaRPr>
          </a:p>
          <a:p>
            <a:pPr marL="342900" indent="-342900">
              <a:buFont typeface="Wingdings" panose="05000000000000000000" pitchFamily="2" charset="2"/>
              <a:buChar char="ü"/>
            </a:pPr>
            <a:r>
              <a:rPr lang="en-US" dirty="0">
                <a:solidFill>
                  <a:srgbClr val="7F7F7F"/>
                </a:solidFill>
              </a:rPr>
              <a:t>Do you want </a:t>
            </a:r>
            <a:r>
              <a:rPr lang="hr-BA" dirty="0">
                <a:solidFill>
                  <a:srgbClr val="7F7F7F"/>
                </a:solidFill>
              </a:rPr>
              <a:t>audience</a:t>
            </a:r>
            <a:r>
              <a:rPr lang="en-US" dirty="0">
                <a:solidFill>
                  <a:srgbClr val="7F7F7F"/>
                </a:solidFill>
              </a:rPr>
              <a:t> to interact with one another to share information and ideas, or </a:t>
            </a:r>
            <a:r>
              <a:rPr lang="hr-BA" dirty="0">
                <a:solidFill>
                  <a:srgbClr val="7F7F7F"/>
                </a:solidFill>
              </a:rPr>
              <a:t>just to recieve the messages</a:t>
            </a:r>
          </a:p>
          <a:p>
            <a:pPr marL="342900" indent="-342900">
              <a:buFont typeface="Wingdings" panose="05000000000000000000" pitchFamily="2" charset="2"/>
              <a:buChar char="ü"/>
            </a:pPr>
            <a:r>
              <a:rPr lang="en-US" dirty="0">
                <a:solidFill>
                  <a:srgbClr val="7F7F7F"/>
                </a:solidFill>
              </a:rPr>
              <a:t>How much time and/or other resources do you have to prepare for the event? All in-person events require time and planning. Typically, more time and resources are required to plan and implement tools that involve more intensive interaction among stakeholders.</a:t>
            </a:r>
          </a:p>
          <a:p>
            <a:endParaRPr lang="hr-BA" sz="1000" dirty="0">
              <a:solidFill>
                <a:srgbClr val="7F7F7F"/>
              </a:solidFill>
            </a:endParaRPr>
          </a:p>
          <a:p>
            <a:r>
              <a:rPr lang="hr-BA" sz="1000" dirty="0">
                <a:solidFill>
                  <a:srgbClr val="7F7F7F"/>
                </a:solidFill>
              </a:rPr>
              <a:t>SOURCE: https://www.epa.gov/international-cooperation/public-participation-guide-tools-inform-public</a:t>
            </a:r>
            <a:endParaRPr lang="en-US" sz="1000" dirty="0">
              <a:solidFill>
                <a:srgbClr val="7F7F7F"/>
              </a:solidFill>
            </a:endParaRPr>
          </a:p>
        </p:txBody>
      </p:sp>
    </p:spTree>
    <p:extLst>
      <p:ext uri="{BB962C8B-B14F-4D97-AF65-F5344CB8AC3E}">
        <p14:creationId xmlns:p14="http://schemas.microsoft.com/office/powerpoint/2010/main" val="3659348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B6DB3-4DA4-47B1-8D70-4EE28F016B3E}"/>
              </a:ext>
            </a:extLst>
          </p:cNvPr>
          <p:cNvSpPr>
            <a:spLocks noGrp="1"/>
          </p:cNvSpPr>
          <p:nvPr>
            <p:ph type="body" sz="quarter" idx="15"/>
          </p:nvPr>
        </p:nvSpPr>
        <p:spPr>
          <a:xfrm>
            <a:off x="2504787" y="828104"/>
            <a:ext cx="7182426" cy="1083096"/>
          </a:xfrm>
        </p:spPr>
        <p:txBody>
          <a:bodyPr/>
          <a:lstStyle/>
          <a:p>
            <a:r>
              <a:rPr lang="en-IE" dirty="0">
                <a:solidFill>
                  <a:srgbClr val="1188A3"/>
                </a:solidFill>
              </a:rPr>
              <a:t>Types of events </a:t>
            </a:r>
            <a:endParaRPr lang="en-US" dirty="0">
              <a:solidFill>
                <a:srgbClr val="1188A3"/>
              </a:solidFill>
            </a:endParaRPr>
          </a:p>
        </p:txBody>
      </p:sp>
      <p:graphicFrame>
        <p:nvGraphicFramePr>
          <p:cNvPr id="4" name="Table 3">
            <a:extLst>
              <a:ext uri="{FF2B5EF4-FFF2-40B4-BE49-F238E27FC236}">
                <a16:creationId xmlns:a16="http://schemas.microsoft.com/office/drawing/2014/main" id="{110D275D-B427-4E35-97C8-0E24E4C30626}"/>
              </a:ext>
            </a:extLst>
          </p:cNvPr>
          <p:cNvGraphicFramePr>
            <a:graphicFrameLocks noGrp="1"/>
          </p:cNvGraphicFramePr>
          <p:nvPr>
            <p:extLst>
              <p:ext uri="{D42A27DB-BD31-4B8C-83A1-F6EECF244321}">
                <p14:modId xmlns:p14="http://schemas.microsoft.com/office/powerpoint/2010/main" val="663412640"/>
              </p:ext>
            </p:extLst>
          </p:nvPr>
        </p:nvGraphicFramePr>
        <p:xfrm>
          <a:off x="1828800" y="2499671"/>
          <a:ext cx="9782572" cy="2407920"/>
        </p:xfrm>
        <a:graphic>
          <a:graphicData uri="http://schemas.openxmlformats.org/drawingml/2006/table">
            <a:tbl>
              <a:tblPr>
                <a:tableStyleId>{68D230F3-CF80-4859-8CE7-A43EE81993B5}</a:tableStyleId>
              </a:tblPr>
              <a:tblGrid>
                <a:gridCol w="3252180">
                  <a:extLst>
                    <a:ext uri="{9D8B030D-6E8A-4147-A177-3AD203B41FA5}">
                      <a16:colId xmlns:a16="http://schemas.microsoft.com/office/drawing/2014/main" val="3409059634"/>
                    </a:ext>
                  </a:extLst>
                </a:gridCol>
                <a:gridCol w="3265196">
                  <a:extLst>
                    <a:ext uri="{9D8B030D-6E8A-4147-A177-3AD203B41FA5}">
                      <a16:colId xmlns:a16="http://schemas.microsoft.com/office/drawing/2014/main" val="124031978"/>
                    </a:ext>
                  </a:extLst>
                </a:gridCol>
                <a:gridCol w="3265196">
                  <a:extLst>
                    <a:ext uri="{9D8B030D-6E8A-4147-A177-3AD203B41FA5}">
                      <a16:colId xmlns:a16="http://schemas.microsoft.com/office/drawing/2014/main" val="697226784"/>
                    </a:ext>
                  </a:extLst>
                </a:gridCol>
              </a:tblGrid>
              <a:tr h="0">
                <a:tc>
                  <a:txBody>
                    <a:bodyPr/>
                    <a:lstStyle/>
                    <a:p>
                      <a:r>
                        <a:rPr lang="en-US" sz="2000" b="1">
                          <a:solidFill>
                            <a:srgbClr val="1188A3"/>
                          </a:solidFill>
                        </a:rPr>
                        <a:t>Tool</a:t>
                      </a:r>
                    </a:p>
                  </a:txBody>
                  <a:tcPr anchor="ctr"/>
                </a:tc>
                <a:tc>
                  <a:txBody>
                    <a:bodyPr/>
                    <a:lstStyle/>
                    <a:p>
                      <a:r>
                        <a:rPr lang="en-US" sz="2000" b="1" dirty="0">
                          <a:solidFill>
                            <a:srgbClr val="1188A3"/>
                          </a:solidFill>
                        </a:rPr>
                        <a:t># of Participants</a:t>
                      </a:r>
                    </a:p>
                  </a:txBody>
                  <a:tcPr anchor="ctr"/>
                </a:tc>
                <a:tc>
                  <a:txBody>
                    <a:bodyPr/>
                    <a:lstStyle/>
                    <a:p>
                      <a:r>
                        <a:rPr lang="en-US" sz="2000" b="1" dirty="0">
                          <a:solidFill>
                            <a:srgbClr val="1188A3"/>
                          </a:solidFill>
                        </a:rPr>
                        <a:t>Best Suited for</a:t>
                      </a:r>
                    </a:p>
                  </a:txBody>
                  <a:tcPr anchor="ctr"/>
                </a:tc>
                <a:extLst>
                  <a:ext uri="{0D108BD9-81ED-4DB2-BD59-A6C34878D82A}">
                    <a16:rowId xmlns:a16="http://schemas.microsoft.com/office/drawing/2014/main" val="3020716104"/>
                  </a:ext>
                </a:extLst>
              </a:tr>
              <a:tr h="0">
                <a:tc>
                  <a:txBody>
                    <a:bodyPr/>
                    <a:lstStyle/>
                    <a:p>
                      <a:r>
                        <a:rPr lang="en-US" sz="2000" dirty="0">
                          <a:solidFill>
                            <a:srgbClr val="7F7F7F"/>
                          </a:solidFill>
                        </a:rPr>
                        <a:t>Public Meetings</a:t>
                      </a:r>
                    </a:p>
                  </a:txBody>
                  <a:tcPr anchor="ctr"/>
                </a:tc>
                <a:tc>
                  <a:txBody>
                    <a:bodyPr/>
                    <a:lstStyle/>
                    <a:p>
                      <a:r>
                        <a:rPr lang="en-US" sz="2000" dirty="0">
                          <a:solidFill>
                            <a:srgbClr val="7F7F7F"/>
                          </a:solidFill>
                        </a:rPr>
                        <a:t>Limited by room size.</a:t>
                      </a:r>
                    </a:p>
                  </a:txBody>
                  <a:tcPr anchor="ctr"/>
                </a:tc>
                <a:tc>
                  <a:txBody>
                    <a:bodyPr/>
                    <a:lstStyle/>
                    <a:p>
                      <a:r>
                        <a:rPr lang="en-US" sz="2000">
                          <a:solidFill>
                            <a:srgbClr val="7F7F7F"/>
                          </a:solidFill>
                        </a:rPr>
                        <a:t>Smaller communities and communitise where stakeholders are willing to attend meetings.</a:t>
                      </a:r>
                    </a:p>
                  </a:txBody>
                  <a:tcPr anchor="ctr"/>
                </a:tc>
                <a:extLst>
                  <a:ext uri="{0D108BD9-81ED-4DB2-BD59-A6C34878D82A}">
                    <a16:rowId xmlns:a16="http://schemas.microsoft.com/office/drawing/2014/main" val="3095723918"/>
                  </a:ext>
                </a:extLst>
              </a:tr>
              <a:tr h="0">
                <a:tc>
                  <a:txBody>
                    <a:bodyPr/>
                    <a:lstStyle/>
                    <a:p>
                      <a:r>
                        <a:rPr lang="en-US" sz="2000" dirty="0">
                          <a:solidFill>
                            <a:srgbClr val="7F7F7F"/>
                          </a:solidFill>
                        </a:rPr>
                        <a:t>Briefings</a:t>
                      </a:r>
                    </a:p>
                  </a:txBody>
                  <a:tcPr anchor="ctr"/>
                </a:tc>
                <a:tc>
                  <a:txBody>
                    <a:bodyPr/>
                    <a:lstStyle/>
                    <a:p>
                      <a:r>
                        <a:rPr lang="en-US" sz="2000" dirty="0">
                          <a:solidFill>
                            <a:srgbClr val="7F7F7F"/>
                          </a:solidFill>
                        </a:rPr>
                        <a:t>Generally designed for smaller groups.</a:t>
                      </a:r>
                    </a:p>
                  </a:txBody>
                  <a:tcPr anchor="ctr"/>
                </a:tc>
                <a:tc>
                  <a:txBody>
                    <a:bodyPr/>
                    <a:lstStyle/>
                    <a:p>
                      <a:r>
                        <a:rPr lang="en-US" sz="2000" dirty="0">
                          <a:solidFill>
                            <a:srgbClr val="7F7F7F"/>
                          </a:solidFill>
                        </a:rPr>
                        <a:t>Reaching out to established groups.</a:t>
                      </a:r>
                    </a:p>
                  </a:txBody>
                  <a:tcPr anchor="ctr"/>
                </a:tc>
                <a:extLst>
                  <a:ext uri="{0D108BD9-81ED-4DB2-BD59-A6C34878D82A}">
                    <a16:rowId xmlns:a16="http://schemas.microsoft.com/office/drawing/2014/main" val="3569493844"/>
                  </a:ext>
                </a:extLst>
              </a:tr>
            </a:tbl>
          </a:graphicData>
        </a:graphic>
      </p:graphicFrame>
      <p:pic>
        <p:nvPicPr>
          <p:cNvPr id="8" name="Graphic 7" descr="Meeting outline">
            <a:extLst>
              <a:ext uri="{FF2B5EF4-FFF2-40B4-BE49-F238E27FC236}">
                <a16:creationId xmlns:a16="http://schemas.microsoft.com/office/drawing/2014/main" id="{C26F7121-9F4B-4EAF-993C-E768B7608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71" y="2722445"/>
            <a:ext cx="914400" cy="914400"/>
          </a:xfrm>
          <a:prstGeom prst="rect">
            <a:avLst/>
          </a:prstGeom>
        </p:spPr>
      </p:pic>
      <p:pic>
        <p:nvPicPr>
          <p:cNvPr id="10" name="Graphic 9" descr="Teacher outline">
            <a:extLst>
              <a:ext uri="{FF2B5EF4-FFF2-40B4-BE49-F238E27FC236}">
                <a16:creationId xmlns:a16="http://schemas.microsoft.com/office/drawing/2014/main" id="{F6737DD2-8CFE-4A57-94F8-D43F87EF7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28" y="3745961"/>
            <a:ext cx="914400" cy="914400"/>
          </a:xfrm>
          <a:prstGeom prst="rect">
            <a:avLst/>
          </a:prstGeom>
        </p:spPr>
      </p:pic>
    </p:spTree>
    <p:extLst>
      <p:ext uri="{BB962C8B-B14F-4D97-AF65-F5344CB8AC3E}">
        <p14:creationId xmlns:p14="http://schemas.microsoft.com/office/powerpoint/2010/main" val="2922731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a:solidFill>
                  <a:srgbClr val="7F7F7F"/>
                </a:solidFill>
              </a:rPr>
              <a:t>Public Meeting</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714963" y="353030"/>
            <a:ext cx="6713482" cy="1459694"/>
          </a:xfrm>
        </p:spPr>
        <p:txBody>
          <a:bodyPr/>
          <a:lstStyle/>
          <a:p>
            <a:r>
              <a:rPr lang="en-US" i="1" dirty="0">
                <a:solidFill>
                  <a:srgbClr val="7F7F7F"/>
                </a:solidFill>
              </a:rPr>
              <a:t>Public meetings bring diverse groups of stakeholders together for a specific purpose. Public meetings are held to engage a wide audience in information sharing and discussion. They can be used to increase awareness of an issue or proposal, and can be a starting point for, or an ongoing means of engaging, further public involvement. When done well, they help build a feeling of community.</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3071968"/>
            <a:ext cx="10664890" cy="3046988"/>
          </a:xfrm>
          <a:prstGeom prst="rect">
            <a:avLst/>
          </a:prstGeom>
          <a:noFill/>
        </p:spPr>
        <p:txBody>
          <a:bodyPr wrap="square">
            <a:spAutoFit/>
          </a:bodyPr>
          <a:lstStyle/>
          <a:p>
            <a:r>
              <a:rPr lang="en-US" sz="2400" b="1" dirty="0">
                <a:solidFill>
                  <a:srgbClr val="1188A3"/>
                </a:solidFill>
              </a:rPr>
              <a:t>Advantages</a:t>
            </a:r>
            <a:endParaRPr lang="hr-BA" sz="2400" b="1" dirty="0">
              <a:solidFill>
                <a:srgbClr val="1188A3"/>
              </a:solidFill>
            </a:endParaRPr>
          </a:p>
          <a:p>
            <a:endParaRPr lang="en-US" sz="2400" b="1" dirty="0">
              <a:solidFill>
                <a:srgbClr val="1188A3"/>
              </a:solidFill>
            </a:endParaRPr>
          </a:p>
          <a:p>
            <a:pPr marL="342900" indent="-342900">
              <a:buFont typeface="Wingdings" panose="05000000000000000000" pitchFamily="2" charset="2"/>
              <a:buChar char="ü"/>
            </a:pPr>
            <a:r>
              <a:rPr lang="en-US" sz="2400" dirty="0">
                <a:solidFill>
                  <a:srgbClr val="1188A3"/>
                </a:solidFill>
              </a:rPr>
              <a:t>Introduces a project or issue to a community</a:t>
            </a:r>
          </a:p>
          <a:p>
            <a:pPr marL="342900" indent="-342900">
              <a:buFont typeface="Wingdings" panose="05000000000000000000" pitchFamily="2" charset="2"/>
              <a:buChar char="ü"/>
            </a:pPr>
            <a:r>
              <a:rPr lang="en-US" sz="2400" dirty="0">
                <a:solidFill>
                  <a:srgbClr val="1188A3"/>
                </a:solidFill>
              </a:rPr>
              <a:t>Provides all participants a chance to voice their concerns, issues, and ideas</a:t>
            </a:r>
          </a:p>
          <a:p>
            <a:pPr marL="342900" indent="-342900">
              <a:buFont typeface="Wingdings" panose="05000000000000000000" pitchFamily="2" charset="2"/>
              <a:buChar char="ü"/>
            </a:pPr>
            <a:r>
              <a:rPr lang="en-US" sz="2400" dirty="0">
                <a:solidFill>
                  <a:srgbClr val="1188A3"/>
                </a:solidFill>
              </a:rPr>
              <a:t>Disseminates detailed information and decisions throughout the community</a:t>
            </a:r>
          </a:p>
          <a:p>
            <a:pPr marL="342900" indent="-342900">
              <a:buFont typeface="Wingdings" panose="05000000000000000000" pitchFamily="2" charset="2"/>
              <a:buChar char="ü"/>
            </a:pPr>
            <a:r>
              <a:rPr lang="en-US" sz="2400" dirty="0">
                <a:solidFill>
                  <a:srgbClr val="1188A3"/>
                </a:solidFill>
              </a:rPr>
              <a:t>Provides opportunities for exploring alternative strategies and building consensus</a:t>
            </a:r>
          </a:p>
          <a:p>
            <a:pPr marL="342900" indent="-342900">
              <a:buFont typeface="Wingdings" panose="05000000000000000000" pitchFamily="2" charset="2"/>
              <a:buChar char="ü"/>
            </a:pPr>
            <a:r>
              <a:rPr lang="en-US" sz="2400" dirty="0">
                <a:solidFill>
                  <a:srgbClr val="1188A3"/>
                </a:solidFill>
              </a:rPr>
              <a:t>Can create consensus for action on complex issues that require broad-based community input</a:t>
            </a:r>
          </a:p>
        </p:txBody>
      </p:sp>
    </p:spTree>
    <p:extLst>
      <p:ext uri="{BB962C8B-B14F-4D97-AF65-F5344CB8AC3E}">
        <p14:creationId xmlns:p14="http://schemas.microsoft.com/office/powerpoint/2010/main" val="127164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rmAutofit/>
          </a:bodyPr>
          <a:lstStyle/>
          <a:p>
            <a:r>
              <a:rPr lang="en-US" dirty="0">
                <a:solidFill>
                  <a:srgbClr val="7F7F7F"/>
                </a:solidFill>
              </a:rPr>
              <a:t>Briefings</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879911" y="875544"/>
            <a:ext cx="6713482" cy="1459694"/>
          </a:xfrm>
        </p:spPr>
        <p:txBody>
          <a:bodyPr/>
          <a:lstStyle/>
          <a:p>
            <a:r>
              <a:rPr lang="en-US" i="1" dirty="0">
                <a:solidFill>
                  <a:srgbClr val="7F7F7F"/>
                </a:solidFill>
              </a:rPr>
              <a:t>Briefings are generally short presentations provided directly to community groups at their existing meetings or locations – such as social and civic clubs – to provide an overview or update on a project.</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2166898"/>
            <a:ext cx="10664890" cy="3785652"/>
          </a:xfrm>
          <a:prstGeom prst="rect">
            <a:avLst/>
          </a:prstGeom>
          <a:noFill/>
        </p:spPr>
        <p:txBody>
          <a:bodyPr wrap="square">
            <a:spAutoFit/>
          </a:bodyPr>
          <a:lstStyle/>
          <a:p>
            <a:r>
              <a:rPr lang="en-US" sz="2400" b="1" dirty="0">
                <a:solidFill>
                  <a:srgbClr val="1188A3"/>
                </a:solidFill>
              </a:rPr>
              <a:t>Advantages</a:t>
            </a:r>
            <a:endParaRPr lang="hr-BA" sz="2400" b="1" dirty="0">
              <a:solidFill>
                <a:srgbClr val="1188A3"/>
              </a:solidFill>
            </a:endParaRPr>
          </a:p>
          <a:p>
            <a:endParaRPr lang="en-US" sz="2400" b="1" dirty="0">
              <a:solidFill>
                <a:srgbClr val="1188A3"/>
              </a:solidFill>
            </a:endParaRPr>
          </a:p>
          <a:p>
            <a:pPr marL="342900" indent="-342900">
              <a:buFont typeface="Wingdings" panose="05000000000000000000" pitchFamily="2" charset="2"/>
              <a:buChar char="ü"/>
            </a:pPr>
            <a:r>
              <a:rPr lang="en-US" sz="2400" dirty="0">
                <a:solidFill>
                  <a:srgbClr val="1188A3"/>
                </a:solidFill>
              </a:rPr>
              <a:t> Informs stakeholders of a</a:t>
            </a:r>
            <a:r>
              <a:rPr lang="hr-BA" sz="2400" dirty="0">
                <a:solidFill>
                  <a:srgbClr val="1188A3"/>
                </a:solidFill>
              </a:rPr>
              <a:t>n</a:t>
            </a:r>
            <a:r>
              <a:rPr lang="en-US" sz="2400" dirty="0">
                <a:solidFill>
                  <a:srgbClr val="1188A3"/>
                </a:solidFill>
              </a:rPr>
              <a:t> </a:t>
            </a:r>
            <a:r>
              <a:rPr lang="hr-BA" sz="2400" dirty="0">
                <a:solidFill>
                  <a:srgbClr val="1188A3"/>
                </a:solidFill>
              </a:rPr>
              <a:t>initiative</a:t>
            </a:r>
            <a:r>
              <a:rPr lang="en-US" sz="2400" dirty="0">
                <a:solidFill>
                  <a:srgbClr val="1188A3"/>
                </a:solidFill>
              </a:rPr>
              <a:t> and provides them with a chance to ask questions</a:t>
            </a:r>
          </a:p>
          <a:p>
            <a:pPr marL="342900" indent="-342900">
              <a:buFont typeface="Wingdings" panose="05000000000000000000" pitchFamily="2" charset="2"/>
              <a:buChar char="ü"/>
            </a:pPr>
            <a:r>
              <a:rPr lang="en-US" sz="2400" dirty="0">
                <a:solidFill>
                  <a:srgbClr val="1188A3"/>
                </a:solidFill>
              </a:rPr>
              <a:t> Keeps key stakeholder groups informed and involved in a less formal and expensive process than large public meetings</a:t>
            </a:r>
          </a:p>
          <a:p>
            <a:pPr marL="342900" indent="-342900">
              <a:buFont typeface="Wingdings" panose="05000000000000000000" pitchFamily="2" charset="2"/>
              <a:buChar char="ü"/>
            </a:pPr>
            <a:r>
              <a:rPr lang="en-US" sz="2400" dirty="0">
                <a:solidFill>
                  <a:srgbClr val="1188A3"/>
                </a:solidFill>
              </a:rPr>
              <a:t> Can be held more frequently than larger public meetings</a:t>
            </a:r>
          </a:p>
          <a:p>
            <a:pPr marL="342900" indent="-342900">
              <a:buFont typeface="Wingdings" panose="05000000000000000000" pitchFamily="2" charset="2"/>
              <a:buChar char="ü"/>
            </a:pPr>
            <a:r>
              <a:rPr lang="en-US" sz="2400" dirty="0">
                <a:solidFill>
                  <a:srgbClr val="1188A3"/>
                </a:solidFill>
              </a:rPr>
              <a:t> Generally used with existing groups who hold meetings </a:t>
            </a:r>
            <a:endParaRPr lang="hr-BA" sz="2400" dirty="0">
              <a:solidFill>
                <a:srgbClr val="1188A3"/>
              </a:solidFill>
            </a:endParaRPr>
          </a:p>
          <a:p>
            <a:pPr marL="342900" indent="-342900">
              <a:buFont typeface="Wingdings" panose="05000000000000000000" pitchFamily="2" charset="2"/>
              <a:buChar char="ü"/>
            </a:pPr>
            <a:r>
              <a:rPr lang="en-US" sz="2400" dirty="0">
                <a:solidFill>
                  <a:srgbClr val="1188A3"/>
                </a:solidFill>
              </a:rPr>
              <a:t>Are informal and help to build community </a:t>
            </a:r>
            <a:r>
              <a:rPr lang="hr-BA" sz="2400" dirty="0">
                <a:solidFill>
                  <a:srgbClr val="1188A3"/>
                </a:solidFill>
              </a:rPr>
              <a:t>good will</a:t>
            </a:r>
            <a:r>
              <a:rPr lang="en-US" sz="2400" dirty="0">
                <a:solidFill>
                  <a:srgbClr val="1188A3"/>
                </a:solidFill>
              </a:rPr>
              <a:t> and create a more effective atmosphere for dialogue and responding to specific questions</a:t>
            </a:r>
          </a:p>
        </p:txBody>
      </p:sp>
    </p:spTree>
    <p:extLst>
      <p:ext uri="{BB962C8B-B14F-4D97-AF65-F5344CB8AC3E}">
        <p14:creationId xmlns:p14="http://schemas.microsoft.com/office/powerpoint/2010/main" val="1084456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6"/>
          </p:nvPr>
        </p:nvSpPr>
        <p:spPr/>
        <p:txBody>
          <a:bodyPr>
            <a:normAutofit lnSpcReduction="10000"/>
          </a:bodyPr>
          <a:lstStyle/>
          <a:p>
            <a:r>
              <a:rPr lang="bs-Latn-BA" b="1" dirty="0"/>
              <a:t>Online communication</a:t>
            </a:r>
            <a:endParaRPr lang="en-US" b="1" dirty="0"/>
          </a:p>
        </p:txBody>
      </p:sp>
      <p:sp>
        <p:nvSpPr>
          <p:cNvPr id="7" name="Rectangle 6"/>
          <p:cNvSpPr/>
          <p:nvPr/>
        </p:nvSpPr>
        <p:spPr>
          <a:xfrm>
            <a:off x="1161533" y="1598775"/>
            <a:ext cx="5321643" cy="3693319"/>
          </a:xfrm>
          <a:prstGeom prst="rect">
            <a:avLst/>
          </a:prstGeom>
        </p:spPr>
        <p:txBody>
          <a:bodyPr wrap="square">
            <a:spAutoFit/>
          </a:bodyPr>
          <a:lstStyle/>
          <a:p>
            <a:pPr algn="just"/>
            <a:r>
              <a:rPr lang="bs-Latn-BA" sz="2600" dirty="0">
                <a:solidFill>
                  <a:schemeClr val="bg1"/>
                </a:solidFill>
              </a:rPr>
              <a:t>Recent studies</a:t>
            </a:r>
            <a:r>
              <a:rPr lang="en-US" sz="2600" dirty="0">
                <a:solidFill>
                  <a:schemeClr val="bg1"/>
                </a:solidFill>
              </a:rPr>
              <a:t> ha</a:t>
            </a:r>
            <a:r>
              <a:rPr lang="bs-Latn-BA" sz="2600" dirty="0">
                <a:solidFill>
                  <a:schemeClr val="bg1"/>
                </a:solidFill>
              </a:rPr>
              <a:t>ve</a:t>
            </a:r>
            <a:r>
              <a:rPr lang="en-US" sz="2600" dirty="0">
                <a:solidFill>
                  <a:schemeClr val="bg1"/>
                </a:solidFill>
              </a:rPr>
              <a:t> identified various ways </a:t>
            </a:r>
            <a:r>
              <a:rPr lang="bs-Latn-BA" sz="2600" dirty="0">
                <a:solidFill>
                  <a:schemeClr val="bg1"/>
                </a:solidFill>
              </a:rPr>
              <a:t>in which</a:t>
            </a:r>
            <a:r>
              <a:rPr lang="en-US" sz="2600" dirty="0">
                <a:solidFill>
                  <a:schemeClr val="bg1"/>
                </a:solidFill>
              </a:rPr>
              <a:t> online communication is different than communication in person in terms of</a:t>
            </a:r>
            <a:r>
              <a:rPr lang="bs-Latn-BA" sz="2600" dirty="0">
                <a:solidFill>
                  <a:schemeClr val="bg1"/>
                </a:solidFill>
              </a:rPr>
              <a:t>:</a:t>
            </a:r>
          </a:p>
          <a:p>
            <a:endParaRPr lang="bs-Latn-BA" sz="2600" dirty="0">
              <a:solidFill>
                <a:schemeClr val="bg1"/>
              </a:solidFill>
            </a:endParaRPr>
          </a:p>
          <a:p>
            <a:pPr marL="342900" indent="-342900">
              <a:buFont typeface="Arial" panose="020B0604020202020204" pitchFamily="34" charset="0"/>
              <a:buChar char="•"/>
            </a:pPr>
            <a:r>
              <a:rPr lang="bs-Latn-BA" sz="2600" i="1" dirty="0">
                <a:solidFill>
                  <a:srgbClr val="92D050"/>
                </a:solidFill>
              </a:rPr>
              <a:t>B</a:t>
            </a:r>
            <a:r>
              <a:rPr lang="en-US" sz="2600" i="1" dirty="0" err="1">
                <a:solidFill>
                  <a:srgbClr val="92D050"/>
                </a:solidFill>
              </a:rPr>
              <a:t>ody</a:t>
            </a:r>
            <a:r>
              <a:rPr lang="en-US" sz="2600" i="1" dirty="0">
                <a:solidFill>
                  <a:srgbClr val="92D050"/>
                </a:solidFill>
              </a:rPr>
              <a:t> language</a:t>
            </a:r>
            <a:endParaRPr lang="bs-Latn-BA" sz="2600" i="1" dirty="0">
              <a:solidFill>
                <a:srgbClr val="92D050"/>
              </a:solidFill>
            </a:endParaRPr>
          </a:p>
          <a:p>
            <a:pPr marL="342900" indent="-342900">
              <a:buFont typeface="Arial" panose="020B0604020202020204" pitchFamily="34" charset="0"/>
              <a:buChar char="•"/>
            </a:pPr>
            <a:r>
              <a:rPr lang="bs-Latn-BA" sz="2600" i="1" dirty="0">
                <a:solidFill>
                  <a:srgbClr val="92D050"/>
                </a:solidFill>
              </a:rPr>
              <a:t>Voice</a:t>
            </a:r>
          </a:p>
          <a:p>
            <a:pPr marL="342900" indent="-342900">
              <a:buFont typeface="Arial" panose="020B0604020202020204" pitchFamily="34" charset="0"/>
              <a:buChar char="•"/>
            </a:pPr>
            <a:r>
              <a:rPr lang="bs-Latn-BA" sz="2600" i="1" dirty="0">
                <a:solidFill>
                  <a:srgbClr val="92D050"/>
                </a:solidFill>
              </a:rPr>
              <a:t>Eye contact</a:t>
            </a:r>
          </a:p>
          <a:p>
            <a:pPr marL="342900" indent="-342900">
              <a:buFont typeface="Arial" panose="020B0604020202020204" pitchFamily="34" charset="0"/>
              <a:buChar char="•"/>
            </a:pPr>
            <a:r>
              <a:rPr lang="bs-Latn-BA" sz="2600" i="1" dirty="0">
                <a:solidFill>
                  <a:srgbClr val="92D050"/>
                </a:solidFill>
              </a:rPr>
              <a:t>P</a:t>
            </a:r>
            <a:r>
              <a:rPr lang="en-US" sz="2600" i="1" dirty="0" err="1">
                <a:solidFill>
                  <a:srgbClr val="92D050"/>
                </a:solidFill>
              </a:rPr>
              <a:t>erception</a:t>
            </a:r>
            <a:r>
              <a:rPr lang="en-US" sz="2600" i="1" dirty="0">
                <a:solidFill>
                  <a:srgbClr val="92D050"/>
                </a:solidFill>
              </a:rPr>
              <a:t> </a:t>
            </a:r>
            <a:r>
              <a:rPr lang="bs-Latn-BA" sz="2600" i="1" dirty="0">
                <a:solidFill>
                  <a:srgbClr val="92D050"/>
                </a:solidFill>
              </a:rPr>
              <a:t>about silence</a:t>
            </a:r>
            <a:endParaRPr lang="en-US" sz="2600" i="1" dirty="0">
              <a:solidFill>
                <a:srgbClr val="92D050"/>
              </a:solidFill>
            </a:endParaRPr>
          </a:p>
        </p:txBody>
      </p:sp>
      <p:sp>
        <p:nvSpPr>
          <p:cNvPr id="8" name="Rectangle 7"/>
          <p:cNvSpPr/>
          <p:nvPr/>
        </p:nvSpPr>
        <p:spPr>
          <a:xfrm>
            <a:off x="853524" y="6068080"/>
            <a:ext cx="5937663" cy="523220"/>
          </a:xfrm>
          <a:prstGeom prst="rect">
            <a:avLst/>
          </a:prstGeom>
        </p:spPr>
        <p:txBody>
          <a:bodyPr wrap="square">
            <a:spAutoFit/>
          </a:bodyPr>
          <a:lstStyle/>
          <a:p>
            <a:r>
              <a:rPr lang="hr-BA" sz="1400" b="1" dirty="0">
                <a:solidFill>
                  <a:schemeClr val="bg1"/>
                </a:solidFill>
              </a:rPr>
              <a:t>Source:</a:t>
            </a:r>
            <a:r>
              <a:rPr lang="hr-BA" sz="1400" dirty="0">
                <a:solidFill>
                  <a:schemeClr val="bg1"/>
                </a:solidFill>
              </a:rPr>
              <a:t> </a:t>
            </a:r>
            <a:r>
              <a:rPr lang="en-US" sz="1400" dirty="0">
                <a:solidFill>
                  <a:schemeClr val="bg1"/>
                </a:solidFill>
              </a:rPr>
              <a:t>http://mediationblog.kluwerarbitration.com/2021/05/17/mediators-like-online-mediation-and-other-verifiable-facts/</a:t>
            </a:r>
          </a:p>
        </p:txBody>
      </p:sp>
    </p:spTree>
    <p:extLst>
      <p:ext uri="{BB962C8B-B14F-4D97-AF65-F5344CB8AC3E}">
        <p14:creationId xmlns:p14="http://schemas.microsoft.com/office/powerpoint/2010/main" val="171529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30F41-C804-403B-AB51-4B985F27E3CC}"/>
              </a:ext>
            </a:extLst>
          </p:cNvPr>
          <p:cNvSpPr>
            <a:spLocks noGrp="1"/>
          </p:cNvSpPr>
          <p:nvPr>
            <p:ph type="body" sz="quarter" idx="13"/>
          </p:nvPr>
        </p:nvSpPr>
        <p:spPr>
          <a:xfrm>
            <a:off x="714375" y="589974"/>
            <a:ext cx="10563696" cy="697353"/>
          </a:xfrm>
        </p:spPr>
        <p:txBody>
          <a:bodyPr/>
          <a:lstStyle/>
          <a:p>
            <a:r>
              <a:rPr lang="en-US" dirty="0"/>
              <a:t>How to improve </a:t>
            </a:r>
            <a:r>
              <a:rPr lang="hr-BA" dirty="0"/>
              <a:t>online</a:t>
            </a:r>
            <a:r>
              <a:rPr lang="en-US" dirty="0"/>
              <a:t> communication</a:t>
            </a:r>
          </a:p>
        </p:txBody>
      </p:sp>
      <p:sp>
        <p:nvSpPr>
          <p:cNvPr id="3" name="Text Placeholder 2">
            <a:extLst>
              <a:ext uri="{FF2B5EF4-FFF2-40B4-BE49-F238E27FC236}">
                <a16:creationId xmlns:a16="http://schemas.microsoft.com/office/drawing/2014/main" id="{8CF32F0B-D2C8-45C0-B8DA-002E5DDB3C15}"/>
              </a:ext>
            </a:extLst>
          </p:cNvPr>
          <p:cNvSpPr>
            <a:spLocks noGrp="1"/>
          </p:cNvSpPr>
          <p:nvPr>
            <p:ph type="body" sz="quarter" idx="14"/>
          </p:nvPr>
        </p:nvSpPr>
        <p:spPr>
          <a:xfrm>
            <a:off x="714375" y="2219334"/>
            <a:ext cx="10632498" cy="3245241"/>
          </a:xfrm>
        </p:spPr>
        <p:txBody>
          <a:bodyPr/>
          <a:lstStyle/>
          <a:p>
            <a:pPr marL="342900" indent="-342900" algn="just">
              <a:buFont typeface="Wingdings" panose="05000000000000000000" pitchFamily="2" charset="2"/>
              <a:buChar char="ü"/>
            </a:pPr>
            <a:r>
              <a:rPr lang="hr-BA" dirty="0">
                <a:solidFill>
                  <a:srgbClr val="7F7F7F"/>
                </a:solidFill>
              </a:rPr>
              <a:t>Use the communication tools: </a:t>
            </a:r>
            <a:r>
              <a:rPr lang="en-US" dirty="0">
                <a:solidFill>
                  <a:srgbClr val="7F7F7F"/>
                </a:solidFill>
              </a:rPr>
              <a:t>Zoom, Skype, Microsoft Teams, or another provider.</a:t>
            </a:r>
            <a:endParaRPr lang="hr-BA" dirty="0">
              <a:solidFill>
                <a:srgbClr val="7F7F7F"/>
              </a:solidFill>
            </a:endParaRPr>
          </a:p>
          <a:p>
            <a:pPr marL="342900" indent="-342900" algn="just">
              <a:buFont typeface="Wingdings" panose="05000000000000000000" pitchFamily="2" charset="2"/>
              <a:buChar char="ü"/>
            </a:pPr>
            <a:r>
              <a:rPr lang="hr-BA" dirty="0">
                <a:solidFill>
                  <a:srgbClr val="7F7F7F"/>
                </a:solidFill>
              </a:rPr>
              <a:t>Use the advocacy tools: Social media relevant to your community, websites and blogging (check out </a:t>
            </a:r>
            <a:r>
              <a:rPr lang="hr-BA" dirty="0">
                <a:solidFill>
                  <a:srgbClr val="92D050"/>
                </a:solidFill>
                <a:hlinkClick r:id="rId2"/>
              </a:rPr>
              <a:t>WORDPRESS</a:t>
            </a:r>
            <a:r>
              <a:rPr lang="hr-BA" dirty="0">
                <a:solidFill>
                  <a:srgbClr val="7F7F7F"/>
                </a:solidFill>
              </a:rPr>
              <a:t>, </a:t>
            </a:r>
            <a:r>
              <a:rPr lang="hr-BA" dirty="0">
                <a:solidFill>
                  <a:srgbClr val="92D050"/>
                </a:solidFill>
                <a:hlinkClick r:id="rId3"/>
              </a:rPr>
              <a:t>WIX</a:t>
            </a:r>
            <a:r>
              <a:rPr lang="hr-BA" dirty="0">
                <a:solidFill>
                  <a:srgbClr val="7F7F7F"/>
                </a:solidFill>
              </a:rPr>
              <a:t>,</a:t>
            </a:r>
            <a:r>
              <a:rPr lang="hr-BA" dirty="0">
                <a:solidFill>
                  <a:srgbClr val="92D050"/>
                </a:solidFill>
              </a:rPr>
              <a:t> </a:t>
            </a:r>
            <a:r>
              <a:rPr lang="hr-BA" dirty="0">
                <a:solidFill>
                  <a:srgbClr val="7F7F7F"/>
                </a:solidFill>
              </a:rPr>
              <a:t>or</a:t>
            </a:r>
            <a:r>
              <a:rPr lang="hr-BA" dirty="0">
                <a:solidFill>
                  <a:srgbClr val="92D050"/>
                </a:solidFill>
              </a:rPr>
              <a:t> </a:t>
            </a:r>
            <a:r>
              <a:rPr lang="hr-BA" dirty="0">
                <a:solidFill>
                  <a:srgbClr val="92D050"/>
                </a:solidFill>
                <a:hlinkClick r:id="rId4"/>
              </a:rPr>
              <a:t>SQUARESPACE</a:t>
            </a:r>
            <a:r>
              <a:rPr lang="hr-BA" dirty="0">
                <a:solidFill>
                  <a:srgbClr val="92D050"/>
                </a:solidFill>
              </a:rPr>
              <a:t> </a:t>
            </a:r>
            <a:r>
              <a:rPr lang="hr-BA" dirty="0">
                <a:solidFill>
                  <a:srgbClr val="7F7F7F"/>
                </a:solidFill>
              </a:rPr>
              <a:t>as your free options.</a:t>
            </a:r>
          </a:p>
          <a:p>
            <a:pPr marL="342900" indent="-342900" algn="just">
              <a:buFont typeface="Wingdings" panose="05000000000000000000" pitchFamily="2" charset="2"/>
              <a:buChar char="ü"/>
            </a:pPr>
            <a:r>
              <a:rPr lang="hr-BA" dirty="0">
                <a:solidFill>
                  <a:srgbClr val="7F7F7F"/>
                </a:solidFill>
              </a:rPr>
              <a:t>Schedule regular video calls to your peers and community members</a:t>
            </a:r>
          </a:p>
          <a:p>
            <a:pPr marL="342900" indent="-342900" algn="just">
              <a:buFont typeface="Wingdings" panose="05000000000000000000" pitchFamily="2" charset="2"/>
              <a:buChar char="ü"/>
            </a:pPr>
            <a:r>
              <a:rPr lang="hr-BA" dirty="0">
                <a:solidFill>
                  <a:srgbClr val="7F7F7F"/>
                </a:solidFill>
              </a:rPr>
              <a:t>Work on providing more participation:</a:t>
            </a:r>
          </a:p>
          <a:p>
            <a:pPr marL="800100" lvl="1" indent="-342900" algn="just">
              <a:buFont typeface="Arial" panose="020B0604020202020204" pitchFamily="34" charset="0"/>
              <a:buChar char="•"/>
            </a:pPr>
            <a:r>
              <a:rPr lang="hr-BA" dirty="0">
                <a:solidFill>
                  <a:srgbClr val="1188A3"/>
                </a:solidFill>
              </a:rPr>
              <a:t>Involve everyone</a:t>
            </a:r>
          </a:p>
          <a:p>
            <a:pPr marL="800100" lvl="1" indent="-342900" algn="just">
              <a:buFont typeface="Arial" panose="020B0604020202020204" pitchFamily="34" charset="0"/>
              <a:buChar char="•"/>
            </a:pPr>
            <a:r>
              <a:rPr lang="hr-BA" dirty="0">
                <a:solidFill>
                  <a:srgbClr val="1188A3"/>
                </a:solidFill>
              </a:rPr>
              <a:t>Listen</a:t>
            </a:r>
          </a:p>
          <a:p>
            <a:pPr marL="800100" lvl="1" indent="-342900" algn="just">
              <a:buFont typeface="Arial" panose="020B0604020202020204" pitchFamily="34" charset="0"/>
              <a:buChar char="•"/>
            </a:pPr>
            <a:r>
              <a:rPr lang="hr-BA" dirty="0">
                <a:solidFill>
                  <a:srgbClr val="1188A3"/>
                </a:solidFill>
              </a:rPr>
              <a:t>Use whiteboards for participation: check out </a:t>
            </a:r>
            <a:r>
              <a:rPr lang="hr-BA" dirty="0">
                <a:solidFill>
                  <a:srgbClr val="92D050"/>
                </a:solidFill>
                <a:hlinkClick r:id="rId5"/>
              </a:rPr>
              <a:t>Jamboard</a:t>
            </a:r>
            <a:endParaRPr lang="en-US" dirty="0"/>
          </a:p>
        </p:txBody>
      </p:sp>
    </p:spTree>
    <p:extLst>
      <p:ext uri="{BB962C8B-B14F-4D97-AF65-F5344CB8AC3E}">
        <p14:creationId xmlns:p14="http://schemas.microsoft.com/office/powerpoint/2010/main" val="1212383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921584" y="117365"/>
            <a:ext cx="5940535" cy="1089529"/>
          </a:xfrm>
          <a:prstGeom prst="rect">
            <a:avLst/>
          </a:prstGeom>
        </p:spPr>
        <p:txBody>
          <a:bodyPr wrap="square">
            <a:spAutoFit/>
          </a:bodyPr>
          <a:lstStyle/>
          <a:p>
            <a:r>
              <a:rPr lang="bs-Latn-BA" sz="3600" b="1" dirty="0">
                <a:solidFill>
                  <a:schemeClr val="bg1"/>
                </a:solidFill>
              </a:rPr>
              <a:t>Positive and negative trends for online mediation</a:t>
            </a:r>
            <a:endParaRPr lang="en-US" sz="3600" b="1" dirty="0">
              <a:solidFill>
                <a:schemeClr val="bg1"/>
              </a:solidFill>
            </a:endParaRPr>
          </a:p>
        </p:txBody>
      </p:sp>
      <p:sp>
        <p:nvSpPr>
          <p:cNvPr id="13" name="Rectangle 12"/>
          <p:cNvSpPr/>
          <p:nvPr/>
        </p:nvSpPr>
        <p:spPr>
          <a:xfrm>
            <a:off x="921584" y="2034772"/>
            <a:ext cx="5191506" cy="2308324"/>
          </a:xfrm>
          <a:prstGeom prst="rect">
            <a:avLst/>
          </a:prstGeom>
        </p:spPr>
        <p:txBody>
          <a:bodyPr wrap="square">
            <a:spAutoFit/>
          </a:bodyPr>
          <a:lstStyle/>
          <a:p>
            <a:pPr marL="342900" indent="-342900" algn="just">
              <a:buFont typeface="Wingdings" panose="05000000000000000000" pitchFamily="2" charset="2"/>
              <a:buChar char="ü"/>
            </a:pPr>
            <a:r>
              <a:rPr lang="bs-Latn-BA" sz="2400" b="1" dirty="0">
                <a:solidFill>
                  <a:srgbClr val="92D050"/>
                </a:solidFill>
              </a:rPr>
              <a:t>Online communicators </a:t>
            </a:r>
            <a:r>
              <a:rPr lang="en-US" sz="2400" dirty="0">
                <a:solidFill>
                  <a:schemeClr val="bg1"/>
                </a:solidFill>
              </a:rPr>
              <a:t>attempt to compensate for the absence of physical presence and the technical constraints by smiling more and speaking louder.</a:t>
            </a:r>
            <a:endParaRPr lang="bs-Latn-BA" sz="2400" dirty="0">
              <a:solidFill>
                <a:schemeClr val="bg1"/>
              </a:solidFill>
            </a:endParaRPr>
          </a:p>
          <a:p>
            <a:pPr marL="342900" indent="-342900" algn="just">
              <a:buFont typeface="Wingdings" panose="05000000000000000000" pitchFamily="2" charset="2"/>
              <a:buChar char="ü"/>
            </a:pPr>
            <a:endParaRPr lang="bs-Latn-BA" sz="2400" dirty="0">
              <a:solidFill>
                <a:schemeClr val="bg1"/>
              </a:solidFill>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2075" y="3262184"/>
            <a:ext cx="5301047" cy="3534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6862119" y="800528"/>
            <a:ext cx="5274772" cy="1938992"/>
          </a:xfrm>
          <a:prstGeom prst="rect">
            <a:avLst/>
          </a:prstGeom>
        </p:spPr>
        <p:txBody>
          <a:bodyPr wrap="square">
            <a:spAutoFit/>
          </a:bodyPr>
          <a:lstStyle/>
          <a:p>
            <a:pPr algn="ctr"/>
            <a:r>
              <a:rPr lang="en-US" sz="2400" dirty="0">
                <a:solidFill>
                  <a:srgbClr val="92D050"/>
                </a:solidFill>
              </a:rPr>
              <a:t>Strategies are being developed with a goal to improve online communications. Mediators may be able to improve </a:t>
            </a:r>
            <a:r>
              <a:rPr lang="bs-Latn-BA" sz="2400" dirty="0">
                <a:solidFill>
                  <a:srgbClr val="92D050"/>
                </a:solidFill>
              </a:rPr>
              <a:t>their bond</a:t>
            </a:r>
            <a:r>
              <a:rPr lang="en-US" sz="2400" dirty="0">
                <a:solidFill>
                  <a:srgbClr val="92D050"/>
                </a:solidFill>
              </a:rPr>
              <a:t> with participants by adapting their communication styles.</a:t>
            </a:r>
          </a:p>
        </p:txBody>
      </p:sp>
      <p:sp>
        <p:nvSpPr>
          <p:cNvPr id="11" name="TextBox 10">
            <a:extLst>
              <a:ext uri="{FF2B5EF4-FFF2-40B4-BE49-F238E27FC236}">
                <a16:creationId xmlns:a16="http://schemas.microsoft.com/office/drawing/2014/main" id="{62FFA2A8-6495-4378-B948-98F4B1F833FC}"/>
              </a:ext>
            </a:extLst>
          </p:cNvPr>
          <p:cNvSpPr txBox="1"/>
          <p:nvPr/>
        </p:nvSpPr>
        <p:spPr>
          <a:xfrm>
            <a:off x="1180903" y="5170975"/>
            <a:ext cx="4838636" cy="1569660"/>
          </a:xfrm>
          <a:prstGeom prst="rect">
            <a:avLst/>
          </a:prstGeom>
          <a:noFill/>
        </p:spPr>
        <p:txBody>
          <a:bodyPr wrap="square" rtlCol="0">
            <a:spAutoFit/>
          </a:bodyPr>
          <a:lstStyle/>
          <a:p>
            <a:r>
              <a:rPr lang="hr-BA" sz="2400" i="1" dirty="0">
                <a:solidFill>
                  <a:srgbClr val="92D050"/>
                </a:solidFill>
              </a:rPr>
              <a:t>CTR + Click on the IMAGE to read the article ABOUT </a:t>
            </a:r>
            <a:r>
              <a:rPr lang="en-US" sz="2400" b="1" dirty="0">
                <a:solidFill>
                  <a:schemeClr val="bg1"/>
                </a:solidFill>
              </a:rPr>
              <a:t>four causes for ‘Zoom fatigue’ and their simple fixes</a:t>
            </a:r>
          </a:p>
          <a:p>
            <a:endParaRPr lang="en-US" sz="2400" i="1" dirty="0">
              <a:solidFill>
                <a:srgbClr val="92D050"/>
              </a:solidFill>
            </a:endParaRPr>
          </a:p>
        </p:txBody>
      </p:sp>
      <p:pic>
        <p:nvPicPr>
          <p:cNvPr id="12" name="Graphic 11" descr="Line arrow: Counter-clockwise curve with solid fill">
            <a:extLst>
              <a:ext uri="{FF2B5EF4-FFF2-40B4-BE49-F238E27FC236}">
                <a16:creationId xmlns:a16="http://schemas.microsoft.com/office/drawing/2014/main" id="{23A348AF-CEA3-4C3F-9F39-E3E71B4AF6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4894210" flipV="1">
            <a:off x="6190010" y="4375058"/>
            <a:ext cx="1064129" cy="1585394"/>
          </a:xfrm>
          <a:prstGeom prst="rect">
            <a:avLst/>
          </a:prstGeom>
        </p:spPr>
      </p:pic>
    </p:spTree>
    <p:extLst>
      <p:ext uri="{BB962C8B-B14F-4D97-AF65-F5344CB8AC3E}">
        <p14:creationId xmlns:p14="http://schemas.microsoft.com/office/powerpoint/2010/main" val="144329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F0CEDC-AF6B-FE4C-96E1-65402113D5F1}"/>
              </a:ext>
            </a:extLst>
          </p:cNvPr>
          <p:cNvSpPr>
            <a:spLocks noGrp="1"/>
          </p:cNvSpPr>
          <p:nvPr>
            <p:ph type="body" sz="quarter" idx="16"/>
          </p:nvPr>
        </p:nvSpPr>
        <p:spPr/>
        <p:txBody>
          <a:bodyPr>
            <a:normAutofit lnSpcReduction="10000"/>
          </a:bodyPr>
          <a:lstStyle/>
          <a:p>
            <a:r>
              <a:rPr lang="en-IE" dirty="0"/>
              <a:t>6</a:t>
            </a:r>
            <a:endParaRPr lang="en-US" dirty="0"/>
          </a:p>
        </p:txBody>
      </p:sp>
      <p:sp>
        <p:nvSpPr>
          <p:cNvPr id="7" name="Text Placeholder 6">
            <a:extLst>
              <a:ext uri="{FF2B5EF4-FFF2-40B4-BE49-F238E27FC236}">
                <a16:creationId xmlns:a16="http://schemas.microsoft.com/office/drawing/2014/main" id="{535CED3B-86D4-AC40-8107-98B495F9C1BB}"/>
              </a:ext>
            </a:extLst>
          </p:cNvPr>
          <p:cNvSpPr>
            <a:spLocks noGrp="1"/>
          </p:cNvSpPr>
          <p:nvPr>
            <p:ph type="body" sz="quarter" idx="18"/>
          </p:nvPr>
        </p:nvSpPr>
        <p:spPr>
          <a:xfrm>
            <a:off x="6191250" y="1910955"/>
            <a:ext cx="6067425" cy="851567"/>
          </a:xfrm>
        </p:spPr>
        <p:txBody>
          <a:bodyPr>
            <a:noAutofit/>
          </a:bodyPr>
          <a:lstStyle/>
          <a:p>
            <a:pPr marL="0" indent="0"/>
            <a:r>
              <a:rPr lang="en-US" sz="3600" dirty="0"/>
              <a:t>Examples of communicating through art</a:t>
            </a:r>
            <a:r>
              <a:rPr lang="hr-BA" sz="3600" dirty="0"/>
              <a:t>,</a:t>
            </a:r>
            <a:r>
              <a:rPr lang="en-US" sz="3600" dirty="0"/>
              <a:t> sports</a:t>
            </a:r>
            <a:r>
              <a:rPr lang="hr-BA" sz="3600" dirty="0"/>
              <a:t>, and other means</a:t>
            </a:r>
            <a:r>
              <a:rPr lang="en-US" sz="3600" dirty="0"/>
              <a:t> </a:t>
            </a:r>
          </a:p>
          <a:p>
            <a:endParaRPr lang="en-US" sz="4400" dirty="0"/>
          </a:p>
        </p:txBody>
      </p:sp>
      <p:pic>
        <p:nvPicPr>
          <p:cNvPr id="13" name="Picture Placeholder 12" descr="A person playing a guitar next to a person sitting on a chair&#10;&#10;Description automatically generated with low confidence">
            <a:extLst>
              <a:ext uri="{FF2B5EF4-FFF2-40B4-BE49-F238E27FC236}">
                <a16:creationId xmlns:a16="http://schemas.microsoft.com/office/drawing/2014/main" id="{DB963584-3448-F146-9026-25EC3D0BCA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5883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B683E0-AEB7-FFF6-58AA-6326FAB25BC5}"/>
              </a:ext>
            </a:extLst>
          </p:cNvPr>
          <p:cNvSpPr>
            <a:spLocks noGrp="1"/>
          </p:cNvSpPr>
          <p:nvPr>
            <p:ph type="body" sz="quarter" idx="13"/>
          </p:nvPr>
        </p:nvSpPr>
        <p:spPr/>
        <p:txBody>
          <a:bodyPr/>
          <a:lstStyle/>
          <a:p>
            <a:r>
              <a:rPr lang="en-US" dirty="0"/>
              <a:t>Eurovision winners</a:t>
            </a:r>
            <a:r>
              <a:rPr lang="hr-BA" dirty="0"/>
              <a:t> 2022 as mediators of peace</a:t>
            </a:r>
            <a:endParaRPr lang="en-US" dirty="0"/>
          </a:p>
        </p:txBody>
      </p:sp>
      <p:sp>
        <p:nvSpPr>
          <p:cNvPr id="3" name="Text Placeholder 2">
            <a:extLst>
              <a:ext uri="{FF2B5EF4-FFF2-40B4-BE49-F238E27FC236}">
                <a16:creationId xmlns:a16="http://schemas.microsoft.com/office/drawing/2014/main" id="{CAB9FEAF-F411-7B6A-2C46-D4F027A962D0}"/>
              </a:ext>
            </a:extLst>
          </p:cNvPr>
          <p:cNvSpPr>
            <a:spLocks noGrp="1"/>
          </p:cNvSpPr>
          <p:nvPr>
            <p:ph type="body" sz="quarter" idx="14"/>
          </p:nvPr>
        </p:nvSpPr>
        <p:spPr/>
        <p:txBody>
          <a:bodyPr/>
          <a:lstStyle/>
          <a:p>
            <a:r>
              <a:rPr lang="en-US" b="1" dirty="0"/>
              <a:t>Eurovision winners sing at Polish border on way back to Ukraine</a:t>
            </a:r>
            <a:r>
              <a:rPr lang="hr-BA" b="1" dirty="0"/>
              <a:t>: </a:t>
            </a:r>
            <a:r>
              <a:rPr lang="hr-BA" dirty="0">
                <a:hlinkClick r:id="rId2"/>
              </a:rPr>
              <a:t>https://www.theguardian.com/tv-and-radio/2022/may/16/eurovision-winners-sing-at-polish-border-on-way-back-to-ukraine</a:t>
            </a:r>
            <a:r>
              <a:rPr lang="hr-BA" dirty="0"/>
              <a:t> </a:t>
            </a:r>
            <a:endParaRPr lang="en-US" dirty="0"/>
          </a:p>
        </p:txBody>
      </p:sp>
      <p:pic>
        <p:nvPicPr>
          <p:cNvPr id="6" name="Picture Placeholder 5">
            <a:extLst>
              <a:ext uri="{FF2B5EF4-FFF2-40B4-BE49-F238E27FC236}">
                <a16:creationId xmlns:a16="http://schemas.microsoft.com/office/drawing/2014/main" id="{D339E45F-62EC-2B53-391A-D29611447DF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descr="Document outline">
            <a:extLst>
              <a:ext uri="{FF2B5EF4-FFF2-40B4-BE49-F238E27FC236}">
                <a16:creationId xmlns:a16="http://schemas.microsoft.com/office/drawing/2014/main" id="{22E9A8AB-4B49-70E1-C8EC-91CC4B1EFA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155" y="3429000"/>
            <a:ext cx="914400" cy="914400"/>
          </a:xfrm>
          <a:prstGeom prst="rect">
            <a:avLst/>
          </a:prstGeom>
        </p:spPr>
      </p:pic>
      <p:sp>
        <p:nvSpPr>
          <p:cNvPr id="11" name="TextBox 10">
            <a:extLst>
              <a:ext uri="{FF2B5EF4-FFF2-40B4-BE49-F238E27FC236}">
                <a16:creationId xmlns:a16="http://schemas.microsoft.com/office/drawing/2014/main" id="{AF9F2CA6-AC19-5235-77EF-AD1978593341}"/>
              </a:ext>
            </a:extLst>
          </p:cNvPr>
          <p:cNvSpPr txBox="1"/>
          <p:nvPr/>
        </p:nvSpPr>
        <p:spPr>
          <a:xfrm>
            <a:off x="1486048" y="3429000"/>
            <a:ext cx="1960537" cy="369332"/>
          </a:xfrm>
          <a:prstGeom prst="rect">
            <a:avLst/>
          </a:prstGeom>
          <a:noFill/>
        </p:spPr>
        <p:txBody>
          <a:bodyPr wrap="none" rtlCol="0">
            <a:spAutoFit/>
          </a:bodyPr>
          <a:lstStyle/>
          <a:p>
            <a:r>
              <a:rPr lang="hr-BA" b="1" dirty="0">
                <a:solidFill>
                  <a:schemeClr val="accent6">
                    <a:lumMod val="60000"/>
                    <a:lumOff val="40000"/>
                  </a:schemeClr>
                </a:solidFill>
              </a:rPr>
              <a:t>READ THE ARTICLE</a:t>
            </a:r>
            <a:endParaRPr lang="en-US" b="1" dirty="0">
              <a:solidFill>
                <a:schemeClr val="accent6">
                  <a:lumMod val="60000"/>
                  <a:lumOff val="40000"/>
                </a:schemeClr>
              </a:solidFill>
            </a:endParaRPr>
          </a:p>
        </p:txBody>
      </p:sp>
      <p:pic>
        <p:nvPicPr>
          <p:cNvPr id="16" name="Graphic 15" descr="Arrow: Straight with solid fill">
            <a:extLst>
              <a:ext uri="{FF2B5EF4-FFF2-40B4-BE49-F238E27FC236}">
                <a16:creationId xmlns:a16="http://schemas.microsoft.com/office/drawing/2014/main" id="{215F84FC-279B-A739-C10A-80F1F2D624F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917339" y="3912743"/>
            <a:ext cx="1121136" cy="1121136"/>
          </a:xfrm>
          <a:prstGeom prst="rect">
            <a:avLst/>
          </a:prstGeom>
        </p:spPr>
      </p:pic>
    </p:spTree>
    <p:extLst>
      <p:ext uri="{BB962C8B-B14F-4D97-AF65-F5344CB8AC3E}">
        <p14:creationId xmlns:p14="http://schemas.microsoft.com/office/powerpoint/2010/main" val="131505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B1265-62B5-489F-8113-BDE29A6300B6}"/>
              </a:ext>
            </a:extLst>
          </p:cNvPr>
          <p:cNvSpPr>
            <a:spLocks noGrp="1"/>
          </p:cNvSpPr>
          <p:nvPr>
            <p:ph type="body" sz="quarter" idx="13"/>
          </p:nvPr>
        </p:nvSpPr>
        <p:spPr>
          <a:xfrm>
            <a:off x="856590" y="1687973"/>
            <a:ext cx="4369392" cy="4493975"/>
          </a:xfrm>
        </p:spPr>
        <p:txBody>
          <a:bodyPr>
            <a:normAutofit/>
          </a:bodyPr>
          <a:lstStyle/>
          <a:p>
            <a:r>
              <a:rPr lang="hr-BA" sz="2800" dirty="0"/>
              <a:t>„Mediation is another word for FRIENDSHIP.</a:t>
            </a:r>
          </a:p>
          <a:p>
            <a:r>
              <a:rPr lang="hr-BA" sz="2800" dirty="0"/>
              <a:t>Migrant Community Mediators provide  friend</a:t>
            </a:r>
            <a:r>
              <a:rPr lang="en-GB" sz="2800" dirty="0"/>
              <a:t>ship </a:t>
            </a:r>
            <a:r>
              <a:rPr lang="hr-BA" sz="2800" dirty="0"/>
              <a:t>though many different forms.”</a:t>
            </a:r>
          </a:p>
          <a:p>
            <a:r>
              <a:rPr lang="hr-BA" sz="2800" dirty="0"/>
              <a:t>- Migrant Community Mediators </a:t>
            </a:r>
            <a:r>
              <a:rPr lang="hr-BA" sz="2800" dirty="0">
                <a:solidFill>
                  <a:srgbClr val="FFC000"/>
                </a:solidFill>
              </a:rPr>
              <a:t>project team</a:t>
            </a:r>
            <a:endParaRPr lang="en-US" sz="2800" dirty="0">
              <a:solidFill>
                <a:srgbClr val="FFC000"/>
              </a:solidFill>
            </a:endParaRPr>
          </a:p>
        </p:txBody>
      </p:sp>
      <p:pic>
        <p:nvPicPr>
          <p:cNvPr id="7" name="Picture Placeholder 6" descr="A picture containing text&#10;&#10;Description automatically generated">
            <a:hlinkClick r:id="rId2"/>
            <a:extLst>
              <a:ext uri="{FF2B5EF4-FFF2-40B4-BE49-F238E27FC236}">
                <a16:creationId xmlns:a16="http://schemas.microsoft.com/office/drawing/2014/main" id="{8A8D6688-1298-46DF-8DCD-67776FB2F8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F6EAFFD2-9129-4D8F-80D2-89274425BDE9}"/>
              </a:ext>
            </a:extLst>
          </p:cNvPr>
          <p:cNvSpPr txBox="1"/>
          <p:nvPr/>
        </p:nvSpPr>
        <p:spPr>
          <a:xfrm>
            <a:off x="1347132" y="478919"/>
            <a:ext cx="3388307" cy="1323439"/>
          </a:xfrm>
          <a:prstGeom prst="rect">
            <a:avLst/>
          </a:prstGeom>
          <a:noFill/>
        </p:spPr>
        <p:txBody>
          <a:bodyPr wrap="square" rtlCol="0">
            <a:spAutoFit/>
          </a:bodyPr>
          <a:lstStyle/>
          <a:p>
            <a:r>
              <a:rPr lang="en-GB" sz="4000" b="1" dirty="0">
                <a:solidFill>
                  <a:schemeClr val="bg1"/>
                </a:solidFill>
              </a:rPr>
              <a:t>Double c</a:t>
            </a:r>
            <a:r>
              <a:rPr lang="hr-BA" sz="4000" b="1" dirty="0">
                <a:solidFill>
                  <a:schemeClr val="bg1"/>
                </a:solidFill>
              </a:rPr>
              <a:t>lick and read</a:t>
            </a:r>
            <a:endParaRPr lang="en-US" sz="4000" b="1" dirty="0">
              <a:solidFill>
                <a:schemeClr val="bg1"/>
              </a:solidFill>
            </a:endParaRPr>
          </a:p>
        </p:txBody>
      </p:sp>
      <p:pic>
        <p:nvPicPr>
          <p:cNvPr id="12" name="Picture 11"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766766">
            <a:off x="4715031" y="697984"/>
            <a:ext cx="1021904" cy="2043807"/>
          </a:xfrm>
          <a:prstGeom prst="rect">
            <a:avLst/>
          </a:prstGeom>
          <a:noFill/>
          <a:ln>
            <a:noFill/>
          </a:ln>
        </p:spPr>
      </p:pic>
    </p:spTree>
    <p:extLst>
      <p:ext uri="{BB962C8B-B14F-4D97-AF65-F5344CB8AC3E}">
        <p14:creationId xmlns:p14="http://schemas.microsoft.com/office/powerpoint/2010/main" val="31816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835585" y="293034"/>
            <a:ext cx="5105121" cy="6362700"/>
          </a:xfrm>
        </p:spPr>
      </p:pic>
      <p:sp>
        <p:nvSpPr>
          <p:cNvPr id="4" name="Text Placeholder 3"/>
          <p:cNvSpPr>
            <a:spLocks noGrp="1"/>
          </p:cNvSpPr>
          <p:nvPr>
            <p:ph type="body" sz="quarter" idx="16"/>
          </p:nvPr>
        </p:nvSpPr>
        <p:spPr>
          <a:xfrm>
            <a:off x="987486" y="405005"/>
            <a:ext cx="5848099" cy="582221"/>
          </a:xfrm>
        </p:spPr>
        <p:txBody>
          <a:bodyPr>
            <a:normAutofit lnSpcReduction="10000"/>
          </a:bodyPr>
          <a:lstStyle/>
          <a:p>
            <a:r>
              <a:rPr lang="bs-Latn-BA" b="1" dirty="0"/>
              <a:t>Two types of communication</a:t>
            </a:r>
            <a:endParaRPr lang="tr-TR" b="1" dirty="0"/>
          </a:p>
          <a:p>
            <a:endParaRPr lang="en-US" dirty="0"/>
          </a:p>
        </p:txBody>
      </p:sp>
      <p:sp>
        <p:nvSpPr>
          <p:cNvPr id="6" name="Rectangle 5"/>
          <p:cNvSpPr/>
          <p:nvPr/>
        </p:nvSpPr>
        <p:spPr>
          <a:xfrm>
            <a:off x="1136821" y="1490700"/>
            <a:ext cx="5181601" cy="2677656"/>
          </a:xfrm>
          <a:prstGeom prst="rect">
            <a:avLst/>
          </a:prstGeom>
        </p:spPr>
        <p:txBody>
          <a:bodyPr wrap="square">
            <a:spAutoFit/>
          </a:bodyPr>
          <a:lstStyle/>
          <a:p>
            <a:pPr marL="342900" indent="-342900">
              <a:buFont typeface="Wingdings" panose="05000000000000000000" pitchFamily="2" charset="2"/>
              <a:buChar char="ü"/>
            </a:pPr>
            <a:r>
              <a:rPr lang="en-US" sz="2400" b="1" dirty="0">
                <a:solidFill>
                  <a:srgbClr val="92D050"/>
                </a:solidFill>
              </a:rPr>
              <a:t>Verbal communication </a:t>
            </a:r>
            <a:r>
              <a:rPr lang="en-US" sz="2400" dirty="0">
                <a:solidFill>
                  <a:schemeClr val="bg1"/>
                </a:solidFill>
              </a:rPr>
              <a:t>is transmission of information or message through spoken words</a:t>
            </a:r>
            <a:r>
              <a:rPr lang="bs-Latn-BA" sz="2400" dirty="0">
                <a:solidFill>
                  <a:schemeClr val="bg1"/>
                </a:solidFill>
              </a:rPr>
              <a:t>.</a:t>
            </a:r>
          </a:p>
          <a:p>
            <a:pPr marL="342900" indent="-342900">
              <a:buFont typeface="Wingdings" panose="05000000000000000000" pitchFamily="2" charset="2"/>
              <a:buChar char="ü"/>
            </a:pPr>
            <a:endParaRPr lang="bs-Latn-BA" sz="2400" dirty="0">
              <a:solidFill>
                <a:schemeClr val="bg1"/>
              </a:solidFill>
            </a:endParaRPr>
          </a:p>
          <a:p>
            <a:pPr marL="342900" indent="-342900">
              <a:buFont typeface="Wingdings" panose="05000000000000000000" pitchFamily="2" charset="2"/>
              <a:buChar char="ü"/>
            </a:pPr>
            <a:r>
              <a:rPr lang="bs-Latn-BA" sz="2400" b="1" dirty="0">
                <a:solidFill>
                  <a:srgbClr val="92D050"/>
                </a:solidFill>
              </a:rPr>
              <a:t>Non </a:t>
            </a:r>
            <a:r>
              <a:rPr lang="en-US" sz="2400" b="1" dirty="0">
                <a:solidFill>
                  <a:srgbClr val="92D050"/>
                </a:solidFill>
              </a:rPr>
              <a:t>verbal communication </a:t>
            </a:r>
            <a:r>
              <a:rPr lang="en-US" sz="2400" dirty="0">
                <a:solidFill>
                  <a:schemeClr val="bg1"/>
                </a:solidFill>
              </a:rPr>
              <a:t>is transmission of message through gestures, written words or attitude.</a:t>
            </a:r>
            <a:r>
              <a:rPr lang="tr-TR" sz="2400" dirty="0">
                <a:solidFill>
                  <a:schemeClr val="bg1"/>
                </a:solidFill>
              </a:rPr>
              <a:t> </a:t>
            </a:r>
            <a:endParaRPr lang="bs-Latn-BA" sz="2400" dirty="0">
              <a:solidFill>
                <a:schemeClr val="bg1"/>
              </a:solidFill>
            </a:endParaRPr>
          </a:p>
        </p:txBody>
      </p:sp>
      <p:sp>
        <p:nvSpPr>
          <p:cNvPr id="8" name="Rectangle 7"/>
          <p:cNvSpPr/>
          <p:nvPr/>
        </p:nvSpPr>
        <p:spPr>
          <a:xfrm>
            <a:off x="889685" y="5174380"/>
            <a:ext cx="5769696" cy="1569660"/>
          </a:xfrm>
          <a:prstGeom prst="rect">
            <a:avLst/>
          </a:prstGeom>
        </p:spPr>
        <p:txBody>
          <a:bodyPr wrap="square">
            <a:spAutoFit/>
          </a:bodyPr>
          <a:lstStyle/>
          <a:p>
            <a:pPr algn="ctr"/>
            <a:r>
              <a:rPr lang="en-US" sz="2400" b="1" dirty="0">
                <a:solidFill>
                  <a:srgbClr val="92D050"/>
                </a:solidFill>
              </a:rPr>
              <a:t>Non Verbal communication </a:t>
            </a:r>
            <a:r>
              <a:rPr lang="en-US" sz="2400" dirty="0">
                <a:solidFill>
                  <a:schemeClr val="bg1"/>
                </a:solidFill>
              </a:rPr>
              <a:t>is often more spontaneous than verbal communication. It can provide more accurate information as it takes place under less conscious control.</a:t>
            </a:r>
          </a:p>
        </p:txBody>
      </p:sp>
      <p:pic>
        <p:nvPicPr>
          <p:cNvPr id="9" name="Graphic 15" descr="Lightbulb and gear outline">
            <a:extLst>
              <a:ext uri="{FF2B5EF4-FFF2-40B4-BE49-F238E27FC236}">
                <a16:creationId xmlns:a16="http://schemas.microsoft.com/office/drawing/2014/main" id="{E758156F-E769-4775-96B1-14D58180EE19}"/>
              </a:ext>
            </a:extLst>
          </p:cNvPr>
          <p:cNvPicPr>
            <a:picLocks noChangeAspect="1"/>
          </p:cNvPicPr>
          <p:nvPr/>
        </p:nvPicPr>
        <p:blipFill>
          <a:blip r:embed="rId3" cstate="print">
            <a:biLevel thresh="2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30369" y="4168356"/>
            <a:ext cx="995642" cy="995642"/>
          </a:xfrm>
          <a:prstGeom prst="rect">
            <a:avLst/>
          </a:prstGeom>
        </p:spPr>
      </p:pic>
      <p:sp>
        <p:nvSpPr>
          <p:cNvPr id="11" name="Text Placeholder 10"/>
          <p:cNvSpPr>
            <a:spLocks noGrp="1"/>
          </p:cNvSpPr>
          <p:nvPr>
            <p:ph type="body" sz="quarter" idx="16"/>
          </p:nvPr>
        </p:nvSpPr>
        <p:spPr>
          <a:xfrm rot="20151039">
            <a:off x="7009347" y="2538418"/>
            <a:ext cx="1829853" cy="582221"/>
          </a:xfrm>
        </p:spPr>
        <p:txBody>
          <a:bodyPr>
            <a:normAutofit lnSpcReduction="10000"/>
          </a:bodyPr>
          <a:lstStyle/>
          <a:p>
            <a:r>
              <a:rPr lang="bs-Latn-BA" b="1" dirty="0">
                <a:solidFill>
                  <a:srgbClr val="1188A3"/>
                </a:solidFill>
              </a:rPr>
              <a:t>VERBAL</a:t>
            </a:r>
            <a:endParaRPr lang="en-US" b="1" dirty="0">
              <a:solidFill>
                <a:srgbClr val="1188A3"/>
              </a:solidFill>
            </a:endParaRPr>
          </a:p>
        </p:txBody>
      </p:sp>
      <p:sp>
        <p:nvSpPr>
          <p:cNvPr id="12" name="Text Placeholder 10"/>
          <p:cNvSpPr>
            <a:spLocks noGrp="1"/>
          </p:cNvSpPr>
          <p:nvPr>
            <p:ph type="body" sz="quarter" idx="16"/>
          </p:nvPr>
        </p:nvSpPr>
        <p:spPr>
          <a:xfrm rot="436142">
            <a:off x="9130083" y="4510159"/>
            <a:ext cx="1829853" cy="1095070"/>
          </a:xfrm>
        </p:spPr>
        <p:txBody>
          <a:bodyPr>
            <a:noAutofit/>
          </a:bodyPr>
          <a:lstStyle/>
          <a:p>
            <a:pPr algn="ctr"/>
            <a:r>
              <a:rPr lang="bs-Latn-BA" b="1" dirty="0">
                <a:solidFill>
                  <a:srgbClr val="28AF95"/>
                </a:solidFill>
              </a:rPr>
              <a:t>NON </a:t>
            </a:r>
          </a:p>
          <a:p>
            <a:pPr algn="ctr"/>
            <a:r>
              <a:rPr lang="bs-Latn-BA" b="1" dirty="0">
                <a:solidFill>
                  <a:srgbClr val="28AF95"/>
                </a:solidFill>
              </a:rPr>
              <a:t>VERBAL</a:t>
            </a:r>
            <a:endParaRPr lang="en-US" b="1" dirty="0">
              <a:solidFill>
                <a:srgbClr val="28AF95"/>
              </a:solidFill>
            </a:endParaRPr>
          </a:p>
        </p:txBody>
      </p:sp>
    </p:spTree>
    <p:extLst>
      <p:ext uri="{BB962C8B-B14F-4D97-AF65-F5344CB8AC3E}">
        <p14:creationId xmlns:p14="http://schemas.microsoft.com/office/powerpoint/2010/main" val="3479143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34E56-101F-4BFB-9E84-2BF39552825C}"/>
              </a:ext>
            </a:extLst>
          </p:cNvPr>
          <p:cNvSpPr>
            <a:spLocks noGrp="1"/>
          </p:cNvSpPr>
          <p:nvPr>
            <p:ph type="body" sz="quarter" idx="13"/>
          </p:nvPr>
        </p:nvSpPr>
        <p:spPr>
          <a:xfrm>
            <a:off x="3589434" y="530680"/>
            <a:ext cx="5635136" cy="865093"/>
          </a:xfrm>
        </p:spPr>
        <p:txBody>
          <a:bodyPr>
            <a:normAutofit fontScale="55000" lnSpcReduction="20000"/>
          </a:bodyPr>
          <a:lstStyle/>
          <a:p>
            <a:pPr algn="ctr"/>
            <a:r>
              <a:rPr lang="en-US" sz="6700" dirty="0"/>
              <a:t> </a:t>
            </a:r>
            <a:r>
              <a:rPr lang="en-US" sz="6700" b="0" dirty="0"/>
              <a:t>The Migrant's Reply</a:t>
            </a:r>
          </a:p>
          <a:p>
            <a:pPr algn="ctr"/>
            <a:r>
              <a:rPr lang="en-US" dirty="0"/>
              <a:t>By Indran Amirthanayagam</a:t>
            </a:r>
          </a:p>
          <a:p>
            <a:pPr algn="ctr"/>
            <a:endParaRPr lang="en-US" dirty="0"/>
          </a:p>
        </p:txBody>
      </p:sp>
      <p:sp>
        <p:nvSpPr>
          <p:cNvPr id="18" name="TextBox 17">
            <a:extLst>
              <a:ext uri="{FF2B5EF4-FFF2-40B4-BE49-F238E27FC236}">
                <a16:creationId xmlns:a16="http://schemas.microsoft.com/office/drawing/2014/main" id="{2830C56C-2716-46EE-9ABB-5DDEE95126A5}"/>
              </a:ext>
            </a:extLst>
          </p:cNvPr>
          <p:cNvSpPr txBox="1"/>
          <p:nvPr/>
        </p:nvSpPr>
        <p:spPr>
          <a:xfrm>
            <a:off x="609600" y="6458206"/>
            <a:ext cx="10553214" cy="430887"/>
          </a:xfrm>
          <a:prstGeom prst="rect">
            <a:avLst/>
          </a:prstGeom>
          <a:noFill/>
        </p:spPr>
        <p:txBody>
          <a:bodyPr wrap="square">
            <a:spAutoFit/>
          </a:bodyPr>
          <a:lstStyle/>
          <a:p>
            <a:r>
              <a:rPr lang="en-US" sz="1100" dirty="0">
                <a:solidFill>
                  <a:srgbClr val="7F7F7F"/>
                </a:solidFill>
              </a:rPr>
              <a:t>Indran Amirthanayagam, "The Migrant’s Reply" from </a:t>
            </a:r>
            <a:r>
              <a:rPr lang="en-US" sz="1100" i="1" dirty="0">
                <a:solidFill>
                  <a:srgbClr val="7F7F7F"/>
                </a:solidFill>
              </a:rPr>
              <a:t>The Migrant States</a:t>
            </a:r>
            <a:r>
              <a:rPr lang="en-US" sz="1100" dirty="0">
                <a:solidFill>
                  <a:srgbClr val="7F7F7F"/>
                </a:solidFill>
              </a:rPr>
              <a:t>.  Copyright © 2020 by Indran Amirthanayagam.  Reprinted by permission of Hanging Loose Press. </a:t>
            </a:r>
          </a:p>
          <a:p>
            <a:r>
              <a:rPr lang="en-US" sz="1100" dirty="0">
                <a:solidFill>
                  <a:srgbClr val="7F7F7F"/>
                </a:solidFill>
              </a:rPr>
              <a:t>Source: </a:t>
            </a:r>
            <a:r>
              <a:rPr lang="en-US" sz="1100" i="1" dirty="0">
                <a:solidFill>
                  <a:srgbClr val="7F7F7F"/>
                </a:solidFill>
              </a:rPr>
              <a:t>The Migrant States</a:t>
            </a:r>
            <a:r>
              <a:rPr lang="en-US" sz="1100" dirty="0">
                <a:solidFill>
                  <a:srgbClr val="7F7F7F"/>
                </a:solidFill>
              </a:rPr>
              <a:t> (Hanging Loose Press, 2020) </a:t>
            </a:r>
          </a:p>
        </p:txBody>
      </p:sp>
      <p:sp>
        <p:nvSpPr>
          <p:cNvPr id="19" name="TextBox 18">
            <a:extLst>
              <a:ext uri="{FF2B5EF4-FFF2-40B4-BE49-F238E27FC236}">
                <a16:creationId xmlns:a16="http://schemas.microsoft.com/office/drawing/2014/main" id="{D6AF967F-9AC8-4712-B970-F6CBD14CDD69}"/>
              </a:ext>
            </a:extLst>
          </p:cNvPr>
          <p:cNvSpPr txBox="1"/>
          <p:nvPr/>
        </p:nvSpPr>
        <p:spPr>
          <a:xfrm>
            <a:off x="501483" y="501561"/>
            <a:ext cx="3669907" cy="461665"/>
          </a:xfrm>
          <a:prstGeom prst="rect">
            <a:avLst/>
          </a:prstGeom>
          <a:noFill/>
        </p:spPr>
        <p:txBody>
          <a:bodyPr wrap="square" rtlCol="0">
            <a:spAutoFit/>
          </a:bodyPr>
          <a:lstStyle/>
          <a:p>
            <a:r>
              <a:rPr lang="hr-BA" sz="2400" b="1" dirty="0">
                <a:solidFill>
                  <a:schemeClr val="bg1"/>
                </a:solidFill>
              </a:rPr>
              <a:t>Mediation through poetry!</a:t>
            </a:r>
            <a:endParaRPr lang="en-US" sz="2400" b="1" dirty="0">
              <a:solidFill>
                <a:schemeClr val="bg1"/>
              </a:solidFill>
            </a:endParaRPr>
          </a:p>
        </p:txBody>
      </p:sp>
      <p:sp>
        <p:nvSpPr>
          <p:cNvPr id="2" name="TextBox 1">
            <a:extLst>
              <a:ext uri="{FF2B5EF4-FFF2-40B4-BE49-F238E27FC236}">
                <a16:creationId xmlns:a16="http://schemas.microsoft.com/office/drawing/2014/main" id="{9905659D-61A8-0FA5-205C-6AFB2C7FC54A}"/>
              </a:ext>
            </a:extLst>
          </p:cNvPr>
          <p:cNvSpPr txBox="1"/>
          <p:nvPr/>
        </p:nvSpPr>
        <p:spPr>
          <a:xfrm>
            <a:off x="501483" y="1649115"/>
            <a:ext cx="11031793" cy="4678204"/>
          </a:xfrm>
          <a:prstGeom prst="rect">
            <a:avLst/>
          </a:prstGeom>
          <a:noFill/>
        </p:spPr>
        <p:txBody>
          <a:bodyPr wrap="square" rtlCol="0">
            <a:spAutoFit/>
          </a:bodyPr>
          <a:lstStyle/>
          <a:p>
            <a:pPr algn="ctr"/>
            <a:r>
              <a:rPr lang="en-US" sz="2000" i="1" dirty="0">
                <a:solidFill>
                  <a:schemeClr val="bg1"/>
                </a:solidFill>
                <a:effectLst/>
              </a:rPr>
              <a:t>We have been running for so long. We are tired. We want to rest.</a:t>
            </a:r>
          </a:p>
          <a:p>
            <a:pPr algn="ctr"/>
            <a:r>
              <a:rPr lang="en-US" sz="2000" i="1" dirty="0">
                <a:solidFill>
                  <a:schemeClr val="bg1"/>
                </a:solidFill>
                <a:effectLst/>
              </a:rPr>
              <a:t>      We don't want</a:t>
            </a:r>
          </a:p>
          <a:p>
            <a:pPr algn="ctr"/>
            <a:r>
              <a:rPr lang="en-US" sz="2000" i="1" dirty="0">
                <a:solidFill>
                  <a:schemeClr val="bg1"/>
                </a:solidFill>
                <a:effectLst/>
              </a:rPr>
              <a:t>to wake up tomorrow and pack our bags. We have gone 10,000 miles.</a:t>
            </a:r>
          </a:p>
          <a:p>
            <a:pPr algn="ctr"/>
            <a:r>
              <a:rPr lang="en-US" sz="2000" i="1" dirty="0">
                <a:solidFill>
                  <a:schemeClr val="bg1"/>
                </a:solidFill>
                <a:effectLst/>
              </a:rPr>
              <a:t>      We have</a:t>
            </a:r>
          </a:p>
          <a:p>
            <a:pPr algn="ctr"/>
            <a:r>
              <a:rPr lang="en-US" sz="2000" i="1" dirty="0">
                <a:solidFill>
                  <a:schemeClr val="bg1"/>
                </a:solidFill>
                <a:effectLst/>
              </a:rPr>
              <a:t>boarded a row boat, tug boat, bus, freight train. We have a cell phone</a:t>
            </a:r>
          </a:p>
          <a:p>
            <a:pPr algn="ctr"/>
            <a:r>
              <a:rPr lang="en-US" sz="2000" i="1" dirty="0">
                <a:solidFill>
                  <a:schemeClr val="bg1"/>
                </a:solidFill>
                <a:effectLst/>
              </a:rPr>
              <a:t>      and some bread.</a:t>
            </a:r>
            <a:endParaRPr lang="hr-BA" sz="2000" i="1" dirty="0">
              <a:solidFill>
                <a:schemeClr val="bg1"/>
              </a:solidFill>
              <a:effectLst/>
            </a:endParaRPr>
          </a:p>
          <a:p>
            <a:pPr algn="ctr"/>
            <a:endParaRPr lang="hr-BA" sz="2000" i="1" dirty="0">
              <a:solidFill>
                <a:schemeClr val="bg1"/>
              </a:solidFill>
            </a:endParaRPr>
          </a:p>
          <a:p>
            <a:pPr algn="ctr"/>
            <a:r>
              <a:rPr lang="en-US" sz="2000" i="1" dirty="0">
                <a:solidFill>
                  <a:schemeClr val="bg1"/>
                </a:solidFill>
                <a:effectLst/>
              </a:rPr>
              <a:t>Our eyes are dry. Our breath needs washing. What next? You are</a:t>
            </a:r>
          </a:p>
          <a:p>
            <a:pPr algn="ctr"/>
            <a:r>
              <a:rPr lang="en-US" sz="2000" i="1" dirty="0">
                <a:solidFill>
                  <a:schemeClr val="bg1"/>
                </a:solidFill>
                <a:effectLst/>
              </a:rPr>
              <a:t>      putting up</a:t>
            </a:r>
          </a:p>
          <a:p>
            <a:pPr algn="ctr"/>
            <a:r>
              <a:rPr lang="en-US" sz="2000" i="1" dirty="0">
                <a:solidFill>
                  <a:schemeClr val="bg1"/>
                </a:solidFill>
                <a:effectLst/>
              </a:rPr>
              <a:t>a wall on your Southern flank? What an irony. The country that</a:t>
            </a:r>
          </a:p>
          <a:p>
            <a:pPr algn="ctr"/>
            <a:r>
              <a:rPr lang="en-US" sz="2000" i="1" dirty="0">
                <a:solidFill>
                  <a:schemeClr val="bg1"/>
                </a:solidFill>
                <a:effectLst/>
              </a:rPr>
              <a:t>      accepts refugees</a:t>
            </a:r>
          </a:p>
          <a:p>
            <a:pPr algn="ctr"/>
            <a:r>
              <a:rPr lang="en-US" sz="2000" i="1" dirty="0">
                <a:solidFill>
                  <a:schemeClr val="bg1"/>
                </a:solidFill>
                <a:effectLst/>
              </a:rPr>
              <a:t>does not want us. We qualify. We have scars and our host</a:t>
            </a:r>
          </a:p>
          <a:p>
            <a:pPr algn="ctr"/>
            <a:r>
              <a:rPr lang="en-US" sz="2000" i="1" dirty="0">
                <a:solidFill>
                  <a:schemeClr val="bg1"/>
                </a:solidFill>
                <a:effectLst/>
              </a:rPr>
              <a:t>      governments hunted</a:t>
            </a:r>
          </a:p>
          <a:p>
            <a:pPr algn="ctr"/>
            <a:endParaRPr lang="en-US" sz="2000" i="1" dirty="0">
              <a:solidFill>
                <a:schemeClr val="bg1"/>
              </a:solidFill>
              <a:effectLst/>
            </a:endParaRPr>
          </a:p>
          <a:p>
            <a:pPr algn="ctr"/>
            <a:r>
              <a:rPr lang="hr-BA" sz="2000" i="1" dirty="0">
                <a:solidFill>
                  <a:schemeClr val="bg1"/>
                </a:solidFill>
              </a:rPr>
              <a:t>Read the full poem here: </a:t>
            </a:r>
            <a:r>
              <a:rPr lang="hr-BA" sz="2000" i="1" dirty="0">
                <a:solidFill>
                  <a:schemeClr val="accent5">
                    <a:lumMod val="20000"/>
                    <a:lumOff val="80000"/>
                  </a:schemeClr>
                </a:solidFill>
                <a:hlinkClick r:id="rId2">
                  <a:extLst>
                    <a:ext uri="{A12FA001-AC4F-418D-AE19-62706E023703}">
                      <ahyp:hlinkClr xmlns:ahyp="http://schemas.microsoft.com/office/drawing/2018/hyperlinkcolor" val="tx"/>
                    </a:ext>
                  </a:extLst>
                </a:hlinkClick>
              </a:rPr>
              <a:t>https://www.poetryfoundation.org/poems/154739/the-migrant39s-reply</a:t>
            </a:r>
            <a:r>
              <a:rPr lang="hr-BA" sz="2000" i="1" dirty="0">
                <a:solidFill>
                  <a:schemeClr val="accent5">
                    <a:lumMod val="20000"/>
                    <a:lumOff val="80000"/>
                  </a:schemeClr>
                </a:solidFill>
              </a:rPr>
              <a:t> </a:t>
            </a:r>
            <a:endParaRPr lang="en-US" sz="2000" i="1" dirty="0">
              <a:solidFill>
                <a:schemeClr val="accent5">
                  <a:lumMod val="20000"/>
                  <a:lumOff val="80000"/>
                </a:schemeClr>
              </a:solidFill>
            </a:endParaRPr>
          </a:p>
        </p:txBody>
      </p:sp>
    </p:spTree>
    <p:extLst>
      <p:ext uri="{BB962C8B-B14F-4D97-AF65-F5344CB8AC3E}">
        <p14:creationId xmlns:p14="http://schemas.microsoft.com/office/powerpoint/2010/main" val="2391589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EE960-0043-684F-B8DA-45211C52470E}"/>
              </a:ext>
            </a:extLst>
          </p:cNvPr>
          <p:cNvSpPr>
            <a:spLocks noGrp="1"/>
          </p:cNvSpPr>
          <p:nvPr>
            <p:ph type="body" sz="quarter" idx="15"/>
          </p:nvPr>
        </p:nvSpPr>
        <p:spPr>
          <a:xfrm>
            <a:off x="571313" y="875545"/>
            <a:ext cx="7559433" cy="1083096"/>
          </a:xfrm>
        </p:spPr>
        <p:txBody>
          <a:bodyPr/>
          <a:lstStyle/>
          <a:p>
            <a:r>
              <a:rPr lang="en-GB" dirty="0">
                <a:solidFill>
                  <a:srgbClr val="1188A3"/>
                </a:solidFill>
              </a:rPr>
              <a:t>Example of </a:t>
            </a:r>
            <a:r>
              <a:rPr lang="hr-BA" dirty="0">
                <a:solidFill>
                  <a:srgbClr val="1188A3"/>
                </a:solidFill>
              </a:rPr>
              <a:t>Mediation throug</a:t>
            </a:r>
            <a:r>
              <a:rPr lang="en-GB" dirty="0">
                <a:solidFill>
                  <a:srgbClr val="1188A3"/>
                </a:solidFill>
              </a:rPr>
              <a:t>h C</a:t>
            </a:r>
            <a:r>
              <a:rPr lang="hr-BA" dirty="0">
                <a:solidFill>
                  <a:srgbClr val="1188A3"/>
                </a:solidFill>
              </a:rPr>
              <a:t>reating a </a:t>
            </a:r>
            <a:r>
              <a:rPr lang="en-GB" dirty="0">
                <a:solidFill>
                  <a:srgbClr val="1188A3"/>
                </a:solidFill>
              </a:rPr>
              <a:t>M</a:t>
            </a:r>
            <a:r>
              <a:rPr lang="hr-BA" dirty="0">
                <a:solidFill>
                  <a:srgbClr val="1188A3"/>
                </a:solidFill>
              </a:rPr>
              <a:t>ovement</a:t>
            </a:r>
            <a:endParaRPr lang="en-US" dirty="0">
              <a:solidFill>
                <a:srgbClr val="1188A3"/>
              </a:solidFill>
            </a:endParaRPr>
          </a:p>
        </p:txBody>
      </p:sp>
      <p:sp>
        <p:nvSpPr>
          <p:cNvPr id="5" name="TextBox 4">
            <a:extLst>
              <a:ext uri="{FF2B5EF4-FFF2-40B4-BE49-F238E27FC236}">
                <a16:creationId xmlns:a16="http://schemas.microsoft.com/office/drawing/2014/main" id="{60B43C92-9256-460C-8ADA-17184D90ADA3}"/>
              </a:ext>
            </a:extLst>
          </p:cNvPr>
          <p:cNvSpPr txBox="1"/>
          <p:nvPr/>
        </p:nvSpPr>
        <p:spPr>
          <a:xfrm>
            <a:off x="571313" y="2312991"/>
            <a:ext cx="10046485" cy="3913059"/>
          </a:xfrm>
          <a:prstGeom prst="rect">
            <a:avLst/>
          </a:prstGeom>
          <a:noFill/>
        </p:spPr>
        <p:txBody>
          <a:bodyPr wrap="square">
            <a:spAutoFit/>
          </a:bodyPr>
          <a:lstStyle/>
          <a:p>
            <a:pPr>
              <a:lnSpc>
                <a:spcPct val="150000"/>
              </a:lnSpc>
            </a:pPr>
            <a:r>
              <a:rPr lang="en-US" sz="2400" b="1" dirty="0">
                <a:solidFill>
                  <a:srgbClr val="404040"/>
                </a:solidFill>
              </a:rPr>
              <a:t>New Women Connectors </a:t>
            </a:r>
            <a:r>
              <a:rPr lang="en-US" sz="2400" dirty="0">
                <a:solidFill>
                  <a:srgbClr val="404040"/>
                </a:solidFill>
              </a:rPr>
              <a:t>is an initiative led by migrant and refugee women who have mobilised themselves in becoming a collective movement, demonstrating what the strength of unity and the power of raising one’s voice can do. Their aim is to raise awareness about the challenges and opportunities refugee and migrant women face in Europe, through facilitated platforms of discussion, thus creating a shift in communities and policy at large.</a:t>
            </a:r>
            <a:br>
              <a:rPr lang="en-GB" sz="2400" dirty="0">
                <a:solidFill>
                  <a:srgbClr val="404040"/>
                </a:solidFill>
              </a:rPr>
            </a:br>
            <a:r>
              <a:rPr lang="en-GB" sz="2400" dirty="0">
                <a:solidFill>
                  <a:srgbClr val="404040"/>
                </a:solidFill>
                <a:hlinkClick r:id="rId2"/>
              </a:rPr>
              <a:t>https://www.newwomenconnectors.com</a:t>
            </a:r>
            <a:r>
              <a:rPr lang="hr-BA" sz="2400" dirty="0">
                <a:solidFill>
                  <a:srgbClr val="404040"/>
                </a:solidFill>
              </a:rPr>
              <a:t> </a:t>
            </a:r>
            <a:endParaRPr lang="en-GB" sz="2400" dirty="0">
              <a:solidFill>
                <a:srgbClr val="404040"/>
              </a:solidFill>
            </a:endParaRPr>
          </a:p>
        </p:txBody>
      </p:sp>
      <p:pic>
        <p:nvPicPr>
          <p:cNvPr id="11" name="Picture 10">
            <a:extLst>
              <a:ext uri="{FF2B5EF4-FFF2-40B4-BE49-F238E27FC236}">
                <a16:creationId xmlns:a16="http://schemas.microsoft.com/office/drawing/2014/main" id="{0CAF2B7B-6A7D-4D97-B473-1C2A59BF1F29}"/>
              </a:ext>
            </a:extLst>
          </p:cNvPr>
          <p:cNvPicPr>
            <a:picLocks noChangeAspect="1"/>
          </p:cNvPicPr>
          <p:nvPr/>
        </p:nvPicPr>
        <p:blipFill>
          <a:blip r:embed="rId3"/>
          <a:stretch>
            <a:fillRect/>
          </a:stretch>
        </p:blipFill>
        <p:spPr>
          <a:xfrm>
            <a:off x="9140908" y="521195"/>
            <a:ext cx="1892300" cy="1892300"/>
          </a:xfrm>
          <a:prstGeom prst="rect">
            <a:avLst/>
          </a:prstGeom>
        </p:spPr>
      </p:pic>
    </p:spTree>
    <p:extLst>
      <p:ext uri="{BB962C8B-B14F-4D97-AF65-F5344CB8AC3E}">
        <p14:creationId xmlns:p14="http://schemas.microsoft.com/office/powerpoint/2010/main" val="2325829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3688C-0725-4EE7-8705-B3EDA489CD17}"/>
              </a:ext>
            </a:extLst>
          </p:cNvPr>
          <p:cNvSpPr>
            <a:spLocks noGrp="1"/>
          </p:cNvSpPr>
          <p:nvPr>
            <p:ph type="body" sz="quarter" idx="13"/>
          </p:nvPr>
        </p:nvSpPr>
        <p:spPr>
          <a:xfrm>
            <a:off x="783177" y="595258"/>
            <a:ext cx="10563696" cy="697353"/>
          </a:xfrm>
        </p:spPr>
        <p:txBody>
          <a:bodyPr>
            <a:noAutofit/>
          </a:bodyPr>
          <a:lstStyle/>
          <a:p>
            <a:r>
              <a:rPr lang="hr-BA" sz="3200" dirty="0"/>
              <a:t>Migrant Community Mediation through SPORTS</a:t>
            </a:r>
          </a:p>
          <a:p>
            <a:endParaRPr lang="en-IE" sz="3200" b="1" i="1" dirty="0">
              <a:solidFill>
                <a:srgbClr val="92D050"/>
              </a:solidFill>
            </a:endParaRPr>
          </a:p>
          <a:p>
            <a:r>
              <a:rPr lang="hr-BA" sz="3200" b="1" i="1" dirty="0">
                <a:solidFill>
                  <a:srgbClr val="92D050"/>
                </a:solidFill>
              </a:rPr>
              <a:t>Get Inspired </a:t>
            </a:r>
            <a:r>
              <a:rPr lang="hr-BA" sz="3200" b="1" dirty="0"/>
              <a:t>resources:</a:t>
            </a:r>
            <a:endParaRPr lang="en-US" sz="3200" b="1" dirty="0"/>
          </a:p>
        </p:txBody>
      </p:sp>
      <p:sp>
        <p:nvSpPr>
          <p:cNvPr id="3" name="Text Placeholder 2">
            <a:extLst>
              <a:ext uri="{FF2B5EF4-FFF2-40B4-BE49-F238E27FC236}">
                <a16:creationId xmlns:a16="http://schemas.microsoft.com/office/drawing/2014/main" id="{359821F5-15ED-4F91-A6A0-08C286F1AFEF}"/>
              </a:ext>
            </a:extLst>
          </p:cNvPr>
          <p:cNvSpPr>
            <a:spLocks noGrp="1"/>
          </p:cNvSpPr>
          <p:nvPr>
            <p:ph type="body" sz="quarter" idx="14"/>
          </p:nvPr>
        </p:nvSpPr>
        <p:spPr>
          <a:xfrm>
            <a:off x="622590" y="2453671"/>
            <a:ext cx="10638222" cy="3245241"/>
          </a:xfrm>
        </p:spPr>
        <p:txBody>
          <a:bodyPr/>
          <a:lstStyle/>
          <a:p>
            <a:pPr marL="342900" indent="-342900">
              <a:buFont typeface="Wingdings" panose="05000000000000000000" pitchFamily="2" charset="2"/>
              <a:buChar char="ü"/>
            </a:pPr>
            <a:r>
              <a:rPr lang="en-US" dirty="0"/>
              <a:t>How Senior World Medalist Nzingha Prescod Advocates For Diversity and Inclusion In Fencing</a:t>
            </a:r>
            <a:r>
              <a:rPr lang="hr-BA" dirty="0"/>
              <a:t>: </a:t>
            </a:r>
            <a:r>
              <a:rPr lang="hr-BA" dirty="0">
                <a:hlinkClick r:id="rId2"/>
              </a:rPr>
              <a:t>https://baucemag.com/nzingha-prescod-advocates-for-diversity-and-inclusion-in-usa-fencing/</a:t>
            </a:r>
            <a:r>
              <a:rPr lang="hr-BA" dirty="0"/>
              <a:t> </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en-US" dirty="0"/>
              <a:t>The British Asian Rugby Association (BARA) is a dual code, inclusive, UK not-for-proﬁt NGO of ten years standing. It has a history of campaigning for equality and inclusion for Asian communities (not exclusively) in rugby, and has delivered tangible projects which break down cultural and religious barriers and provide sporting beneﬁts to a much under- represented minority ethnic community</a:t>
            </a:r>
            <a:r>
              <a:rPr lang="hr-BA" dirty="0"/>
              <a:t>: </a:t>
            </a:r>
            <a:r>
              <a:rPr lang="hr-BA" dirty="0">
                <a:hlinkClick r:id="rId3"/>
              </a:rPr>
              <a:t>https://sportsbanter.com.au/british-asian-rugby-association-bara/</a:t>
            </a:r>
            <a:r>
              <a:rPr lang="hr-BA" dirty="0"/>
              <a:t> </a:t>
            </a:r>
            <a:endParaRPr lang="en-US" dirty="0"/>
          </a:p>
        </p:txBody>
      </p:sp>
    </p:spTree>
    <p:extLst>
      <p:ext uri="{BB962C8B-B14F-4D97-AF65-F5344CB8AC3E}">
        <p14:creationId xmlns:p14="http://schemas.microsoft.com/office/powerpoint/2010/main" val="2962266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19BE1-9A78-4EDA-8F4C-C0A58BC37EB2}"/>
              </a:ext>
            </a:extLst>
          </p:cNvPr>
          <p:cNvSpPr>
            <a:spLocks noGrp="1"/>
          </p:cNvSpPr>
          <p:nvPr>
            <p:ph type="body" sz="quarter" idx="13"/>
          </p:nvPr>
        </p:nvSpPr>
        <p:spPr/>
        <p:txBody>
          <a:bodyPr/>
          <a:lstStyle/>
          <a:p>
            <a:r>
              <a:rPr lang="hr-BA" dirty="0"/>
              <a:t>Get inspired</a:t>
            </a:r>
            <a:endParaRPr lang="en-US" dirty="0"/>
          </a:p>
        </p:txBody>
      </p:sp>
      <p:sp>
        <p:nvSpPr>
          <p:cNvPr id="3" name="Text Placeholder 2">
            <a:extLst>
              <a:ext uri="{FF2B5EF4-FFF2-40B4-BE49-F238E27FC236}">
                <a16:creationId xmlns:a16="http://schemas.microsoft.com/office/drawing/2014/main" id="{BF62078D-7923-4281-A939-E978AF2B3388}"/>
              </a:ext>
            </a:extLst>
          </p:cNvPr>
          <p:cNvSpPr>
            <a:spLocks noGrp="1"/>
          </p:cNvSpPr>
          <p:nvPr>
            <p:ph type="body" sz="quarter" idx="14"/>
          </p:nvPr>
        </p:nvSpPr>
        <p:spPr>
          <a:xfrm>
            <a:off x="382830" y="1806379"/>
            <a:ext cx="7710135" cy="3245241"/>
          </a:xfrm>
        </p:spPr>
        <p:txBody>
          <a:bodyPr/>
          <a:lstStyle/>
          <a:p>
            <a:r>
              <a:rPr lang="en-US" dirty="0"/>
              <a:t>Official statics say that “at least” 86%  of Rosengärd</a:t>
            </a:r>
            <a:r>
              <a:rPr lang="hr-BA" dirty="0"/>
              <a:t> (</a:t>
            </a:r>
            <a:r>
              <a:rPr lang="en-US" dirty="0"/>
              <a:t>a city district in the center of Malmö Municipality, Sweden</a:t>
            </a:r>
            <a:r>
              <a:rPr lang="hr-BA" dirty="0"/>
              <a:t>)</a:t>
            </a:r>
            <a:r>
              <a:rPr lang="en-US" dirty="0"/>
              <a:t> residents </a:t>
            </a:r>
            <a:r>
              <a:rPr lang="hr-BA" dirty="0"/>
              <a:t>were</a:t>
            </a:r>
            <a:r>
              <a:rPr lang="en-US" dirty="0"/>
              <a:t> of foreign origin, the unemployment rate up to 60% and that 71% of the children were living in relative poverty. School results were among the worst in the country  and the crime rate, one of the highest</a:t>
            </a:r>
            <a:r>
              <a:rPr lang="hr-BA" dirty="0"/>
              <a:t>.</a:t>
            </a:r>
          </a:p>
          <a:p>
            <a:r>
              <a:rPr lang="hr-BA" dirty="0"/>
              <a:t>This is where, to migrant parents from Bosnia, a boy was born in 1981. His name is Zlatan Ibrahimovic. Facing dificult circumstances in his childhood, the boy grew up to become one of the biggest foodbal players of all time, overcoming many obstacles and becoming a role model, especially for many young people with a migrant background.</a:t>
            </a:r>
            <a:endParaRPr lang="en-IE" dirty="0"/>
          </a:p>
          <a:p>
            <a:r>
              <a:rPr lang="en-IE" b="1" dirty="0"/>
              <a:t>Link to his book </a:t>
            </a:r>
            <a:r>
              <a:rPr lang="en-GB" dirty="0">
                <a:hlinkClick r:id="rId2"/>
              </a:rPr>
              <a:t>I Am Zlatan Ibrahimovic : Zlatan Ibrahimovic : 9780241966839 (bookdepository.com)</a:t>
            </a:r>
            <a:endParaRPr lang="en-US" dirty="0"/>
          </a:p>
        </p:txBody>
      </p:sp>
      <p:pic>
        <p:nvPicPr>
          <p:cNvPr id="5" name="Picture 4">
            <a:extLst>
              <a:ext uri="{FF2B5EF4-FFF2-40B4-BE49-F238E27FC236}">
                <a16:creationId xmlns:a16="http://schemas.microsoft.com/office/drawing/2014/main" id="{5E494850-7436-4772-1521-C198664F8F86}"/>
              </a:ext>
            </a:extLst>
          </p:cNvPr>
          <p:cNvPicPr>
            <a:picLocks noChangeAspect="1"/>
          </p:cNvPicPr>
          <p:nvPr/>
        </p:nvPicPr>
        <p:blipFill>
          <a:blip r:embed="rId3"/>
          <a:stretch>
            <a:fillRect/>
          </a:stretch>
        </p:blipFill>
        <p:spPr>
          <a:xfrm>
            <a:off x="8351595" y="1216736"/>
            <a:ext cx="3457575" cy="5286375"/>
          </a:xfrm>
          <a:prstGeom prst="rect">
            <a:avLst/>
          </a:prstGeom>
        </p:spPr>
      </p:pic>
    </p:spTree>
    <p:extLst>
      <p:ext uri="{BB962C8B-B14F-4D97-AF65-F5344CB8AC3E}">
        <p14:creationId xmlns:p14="http://schemas.microsoft.com/office/powerpoint/2010/main" val="1988129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F4F0E-0529-4151-BEDD-85A16E9A1CA5}"/>
              </a:ext>
            </a:extLst>
          </p:cNvPr>
          <p:cNvSpPr>
            <a:spLocks noGrp="1"/>
          </p:cNvSpPr>
          <p:nvPr>
            <p:ph type="body" sz="quarter" idx="13"/>
          </p:nvPr>
        </p:nvSpPr>
        <p:spPr/>
        <p:txBody>
          <a:bodyPr>
            <a:normAutofit fontScale="85000" lnSpcReduction="20000"/>
          </a:bodyPr>
          <a:lstStyle/>
          <a:p>
            <a:r>
              <a:rPr lang="hr-BA" dirty="0"/>
              <a:t>Watch the video: </a:t>
            </a:r>
          </a:p>
          <a:p>
            <a:endParaRPr lang="hr-BA" dirty="0"/>
          </a:p>
          <a:p>
            <a:r>
              <a:rPr lang="hr-BA" b="0" dirty="0"/>
              <a:t>The trailer for the t</a:t>
            </a:r>
            <a:r>
              <a:rPr lang="en-US" b="0" dirty="0"/>
              <a:t>he</a:t>
            </a:r>
            <a:r>
              <a:rPr lang="hr-BA" b="0" dirty="0"/>
              <a:t> </a:t>
            </a:r>
            <a:r>
              <a:rPr lang="en-US" b="0" dirty="0"/>
              <a:t>documentary "Ibrahimovic - from Rosengård more than one goal</a:t>
            </a:r>
            <a:r>
              <a:rPr lang="hr-BA" b="0" dirty="0"/>
              <a:t>”</a:t>
            </a:r>
            <a:endParaRPr lang="en-US" b="0" dirty="0"/>
          </a:p>
          <a:p>
            <a:endParaRPr lang="en-US" dirty="0"/>
          </a:p>
        </p:txBody>
      </p:sp>
      <p:sp>
        <p:nvSpPr>
          <p:cNvPr id="3" name="Text Placeholder 2">
            <a:extLst>
              <a:ext uri="{FF2B5EF4-FFF2-40B4-BE49-F238E27FC236}">
                <a16:creationId xmlns:a16="http://schemas.microsoft.com/office/drawing/2014/main" id="{5F16F10B-D3D6-4EF2-8F90-D912E39E4A28}"/>
              </a:ext>
            </a:extLst>
          </p:cNvPr>
          <p:cNvSpPr>
            <a:spLocks noGrp="1"/>
          </p:cNvSpPr>
          <p:nvPr>
            <p:ph type="body" sz="quarter" idx="14"/>
          </p:nvPr>
        </p:nvSpPr>
        <p:spPr>
          <a:xfrm>
            <a:off x="388093" y="4995801"/>
            <a:ext cx="10647767" cy="469184"/>
          </a:xfrm>
        </p:spPr>
        <p:txBody>
          <a:bodyPr/>
          <a:lstStyle/>
          <a:p>
            <a:r>
              <a:rPr lang="en-US" i="1" dirty="0"/>
              <a:t>“Nobody believed I could do it. Everybody was trash‑talking. They thought I will go away because I have a big mouth. They thought this guy’s vision is crazy. It will not happen. But I had these dreams of where I would end up. And now here I am.”</a:t>
            </a:r>
            <a:r>
              <a:rPr lang="hr-BA" dirty="0"/>
              <a:t>, Zlatan Ibrahimovic, for the Guardian</a:t>
            </a:r>
            <a:endParaRPr lang="en-US" dirty="0"/>
          </a:p>
        </p:txBody>
      </p:sp>
      <p:sp>
        <p:nvSpPr>
          <p:cNvPr id="4" name="Picture Placeholder 3">
            <a:extLst>
              <a:ext uri="{FF2B5EF4-FFF2-40B4-BE49-F238E27FC236}">
                <a16:creationId xmlns:a16="http://schemas.microsoft.com/office/drawing/2014/main" id="{FF2222DD-7515-43A1-9ACD-C02583D69B05}"/>
              </a:ext>
            </a:extLst>
          </p:cNvPr>
          <p:cNvSpPr>
            <a:spLocks noGrp="1"/>
          </p:cNvSpPr>
          <p:nvPr>
            <p:ph type="pic" sz="quarter" idx="19"/>
          </p:nvPr>
        </p:nvSpPr>
        <p:spPr/>
      </p:sp>
      <p:pic>
        <p:nvPicPr>
          <p:cNvPr id="6" name="Online Media 5" title="Zlatan Ibrahimovic: from Rosengård with more than one goal | Documentary Trailer">
            <a:hlinkClick r:id="" action="ppaction://media"/>
            <a:extLst>
              <a:ext uri="{FF2B5EF4-FFF2-40B4-BE49-F238E27FC236}">
                <a16:creationId xmlns:a16="http://schemas.microsoft.com/office/drawing/2014/main" id="{E3AB0DAD-5A81-4808-8D6C-D0AEF56275B6}"/>
              </a:ext>
            </a:extLst>
          </p:cNvPr>
          <p:cNvPicPr>
            <a:picLocks noRot="1" noChangeAspect="1"/>
          </p:cNvPicPr>
          <p:nvPr>
            <a:videoFile r:link="rId1"/>
          </p:nvPr>
        </p:nvPicPr>
        <p:blipFill>
          <a:blip r:embed="rId3"/>
          <a:stretch>
            <a:fillRect/>
          </a:stretch>
        </p:blipFill>
        <p:spPr>
          <a:xfrm>
            <a:off x="3564835" y="-86061"/>
            <a:ext cx="8627165" cy="4883972"/>
          </a:xfrm>
          <a:prstGeom prst="rect">
            <a:avLst/>
          </a:prstGeom>
        </p:spPr>
      </p:pic>
    </p:spTree>
    <p:extLst>
      <p:ext uri="{BB962C8B-B14F-4D97-AF65-F5344CB8AC3E}">
        <p14:creationId xmlns:p14="http://schemas.microsoft.com/office/powerpoint/2010/main" val="24452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172123" y="397130"/>
            <a:ext cx="11057703" cy="1136136"/>
          </a:xfrm>
        </p:spPr>
        <p:txBody>
          <a:bodyPr>
            <a:normAutofit/>
          </a:bodyPr>
          <a:lstStyle/>
          <a:p>
            <a:r>
              <a:rPr lang="en-GB" sz="3200" dirty="0">
                <a:solidFill>
                  <a:srgbClr val="1188A3"/>
                </a:solidFill>
              </a:rPr>
              <a:t>Example - </a:t>
            </a:r>
            <a:r>
              <a:rPr lang="hr-BA" sz="3200" dirty="0">
                <a:solidFill>
                  <a:srgbClr val="1188A3"/>
                </a:solidFill>
              </a:rPr>
              <a:t>Techfugees: </a:t>
            </a:r>
          </a:p>
          <a:p>
            <a:r>
              <a:rPr lang="en-GB" sz="3200" dirty="0">
                <a:solidFill>
                  <a:srgbClr val="1188A3"/>
                </a:solidFill>
              </a:rPr>
              <a:t>Empowering displaced people with technology</a:t>
            </a:r>
            <a:endParaRPr lang="en-US" sz="3200" dirty="0">
              <a:solidFill>
                <a:srgbClr val="1188A3"/>
              </a:solidFill>
            </a:endParaRPr>
          </a:p>
        </p:txBody>
      </p:sp>
      <p:pic>
        <p:nvPicPr>
          <p:cNvPr id="3" name="Picture 2">
            <a:extLst>
              <a:ext uri="{FF2B5EF4-FFF2-40B4-BE49-F238E27FC236}">
                <a16:creationId xmlns:a16="http://schemas.microsoft.com/office/drawing/2014/main" id="{9BFB6566-201D-4885-852F-3B8179CB748F}"/>
              </a:ext>
            </a:extLst>
          </p:cNvPr>
          <p:cNvPicPr>
            <a:picLocks noChangeAspect="1"/>
          </p:cNvPicPr>
          <p:nvPr/>
        </p:nvPicPr>
        <p:blipFill>
          <a:blip r:embed="rId2"/>
          <a:stretch>
            <a:fillRect/>
          </a:stretch>
        </p:blipFill>
        <p:spPr>
          <a:xfrm>
            <a:off x="3049158" y="2176837"/>
            <a:ext cx="9142842" cy="4432318"/>
          </a:xfrm>
          <a:prstGeom prst="rect">
            <a:avLst/>
          </a:prstGeom>
        </p:spPr>
      </p:pic>
      <p:sp>
        <p:nvSpPr>
          <p:cNvPr id="4" name="TextBox 3">
            <a:extLst>
              <a:ext uri="{FF2B5EF4-FFF2-40B4-BE49-F238E27FC236}">
                <a16:creationId xmlns:a16="http://schemas.microsoft.com/office/drawing/2014/main" id="{3D0449DC-1F91-49BE-A90C-41F82C8A9DD8}"/>
              </a:ext>
            </a:extLst>
          </p:cNvPr>
          <p:cNvSpPr txBox="1"/>
          <p:nvPr/>
        </p:nvSpPr>
        <p:spPr>
          <a:xfrm>
            <a:off x="0" y="2176837"/>
            <a:ext cx="2958352" cy="3708708"/>
          </a:xfrm>
          <a:prstGeom prst="rect">
            <a:avLst/>
          </a:prstGeom>
          <a:noFill/>
        </p:spPr>
        <p:txBody>
          <a:bodyPr wrap="square" rtlCol="0">
            <a:spAutoFit/>
          </a:bodyPr>
          <a:lstStyle/>
          <a:p>
            <a:pPr algn="r">
              <a:spcBef>
                <a:spcPts val="600"/>
              </a:spcBef>
            </a:pPr>
            <a:r>
              <a:rPr lang="en-US" sz="2400" dirty="0">
                <a:solidFill>
                  <a:schemeClr val="bg2">
                    <a:lumMod val="50000"/>
                  </a:schemeClr>
                </a:solidFill>
              </a:rPr>
              <a:t>Techfugees is an impact driven global organisation nurturing a sustainable ecosystem of tech solutions supporting the inclusion of displaced people</a:t>
            </a:r>
            <a:r>
              <a:rPr lang="en-US" sz="2400" dirty="0">
                <a:solidFill>
                  <a:srgbClr val="404040"/>
                </a:solidFill>
              </a:rPr>
              <a:t>.</a:t>
            </a:r>
            <a:endParaRPr lang="hr-BA" sz="2400" dirty="0">
              <a:solidFill>
                <a:srgbClr val="404040"/>
              </a:solidFill>
            </a:endParaRPr>
          </a:p>
          <a:p>
            <a:pPr algn="r">
              <a:spcBef>
                <a:spcPts val="600"/>
              </a:spcBef>
            </a:pPr>
            <a:r>
              <a:rPr lang="en-US" sz="2000" dirty="0">
                <a:solidFill>
                  <a:srgbClr val="404040"/>
                </a:solidFill>
                <a:hlinkClick r:id="rId3"/>
              </a:rPr>
              <a:t>https://techfugees.com/</a:t>
            </a:r>
            <a:r>
              <a:rPr lang="hr-BA" sz="2000" dirty="0">
                <a:solidFill>
                  <a:srgbClr val="404040"/>
                </a:solidFill>
              </a:rPr>
              <a:t> </a:t>
            </a:r>
            <a:endParaRPr lang="en-US" sz="2000" dirty="0">
              <a:solidFill>
                <a:srgbClr val="404040"/>
              </a:solidFill>
            </a:endParaRPr>
          </a:p>
          <a:p>
            <a:pPr algn="r"/>
            <a:endParaRPr lang="en-US" dirty="0"/>
          </a:p>
        </p:txBody>
      </p:sp>
      <p:pic>
        <p:nvPicPr>
          <p:cNvPr id="11" name="Picture 10">
            <a:extLst>
              <a:ext uri="{FF2B5EF4-FFF2-40B4-BE49-F238E27FC236}">
                <a16:creationId xmlns:a16="http://schemas.microsoft.com/office/drawing/2014/main" id="{2D951440-BB5D-4489-A5D3-67D2C2DD0534}"/>
              </a:ext>
            </a:extLst>
          </p:cNvPr>
          <p:cNvPicPr>
            <a:picLocks noChangeAspect="1"/>
          </p:cNvPicPr>
          <p:nvPr/>
        </p:nvPicPr>
        <p:blipFill>
          <a:blip r:embed="rId4"/>
          <a:stretch>
            <a:fillRect/>
          </a:stretch>
        </p:blipFill>
        <p:spPr>
          <a:xfrm>
            <a:off x="9008803" y="661513"/>
            <a:ext cx="2748147" cy="484255"/>
          </a:xfrm>
          <a:prstGeom prst="rect">
            <a:avLst/>
          </a:prstGeom>
          <a:solidFill>
            <a:schemeClr val="accent1">
              <a:lumMod val="75000"/>
            </a:schemeClr>
          </a:solidFill>
        </p:spPr>
      </p:pic>
    </p:spTree>
    <p:extLst>
      <p:ext uri="{BB962C8B-B14F-4D97-AF65-F5344CB8AC3E}">
        <p14:creationId xmlns:p14="http://schemas.microsoft.com/office/powerpoint/2010/main" val="3996082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6276-D878-4105-B327-ED11C15E7CD4}"/>
              </a:ext>
            </a:extLst>
          </p:cNvPr>
          <p:cNvSpPr>
            <a:spLocks noGrp="1"/>
          </p:cNvSpPr>
          <p:nvPr>
            <p:ph type="body" sz="quarter" idx="13"/>
          </p:nvPr>
        </p:nvSpPr>
        <p:spPr/>
        <p:txBody>
          <a:bodyPr>
            <a:normAutofit fontScale="92500" lnSpcReduction="10000"/>
          </a:bodyPr>
          <a:lstStyle/>
          <a:p>
            <a:r>
              <a:rPr lang="hr-BA" dirty="0"/>
              <a:t>Watch th</a:t>
            </a:r>
            <a:r>
              <a:rPr lang="en-GB" dirty="0"/>
              <a:t>is</a:t>
            </a:r>
            <a:r>
              <a:rPr lang="hr-BA" dirty="0"/>
              <a:t> video to learn about:</a:t>
            </a:r>
          </a:p>
          <a:p>
            <a:r>
              <a:rPr lang="hr-BA" b="0" dirty="0"/>
              <a:t>mediation through food and volunteering</a:t>
            </a:r>
            <a:endParaRPr lang="en-US" b="0" dirty="0"/>
          </a:p>
        </p:txBody>
      </p:sp>
      <p:sp>
        <p:nvSpPr>
          <p:cNvPr id="3" name="Text Placeholder 2">
            <a:extLst>
              <a:ext uri="{FF2B5EF4-FFF2-40B4-BE49-F238E27FC236}">
                <a16:creationId xmlns:a16="http://schemas.microsoft.com/office/drawing/2014/main" id="{718EB9BC-387B-4B1B-A7CB-AE9CDD158FDF}"/>
              </a:ext>
            </a:extLst>
          </p:cNvPr>
          <p:cNvSpPr>
            <a:spLocks noGrp="1"/>
          </p:cNvSpPr>
          <p:nvPr>
            <p:ph type="body" sz="quarter" idx="14"/>
          </p:nvPr>
        </p:nvSpPr>
        <p:spPr>
          <a:xfrm>
            <a:off x="497155" y="5114135"/>
            <a:ext cx="9862460" cy="1146816"/>
          </a:xfrm>
        </p:spPr>
        <p:txBody>
          <a:bodyPr/>
          <a:lstStyle/>
          <a:p>
            <a:r>
              <a:rPr lang="hr-BA" dirty="0"/>
              <a:t>Find out more about </a:t>
            </a:r>
            <a:r>
              <a:rPr lang="en-US" dirty="0"/>
              <a:t>Ellie Kisyombe – from volunteer community lead projects, to elections</a:t>
            </a:r>
            <a:r>
              <a:rPr lang="hr-BA" dirty="0"/>
              <a:t>, click </a:t>
            </a:r>
            <a:r>
              <a:rPr lang="hr-BA" dirty="0">
                <a:hlinkClick r:id="rId3"/>
              </a:rPr>
              <a:t>HERE</a:t>
            </a:r>
            <a:endParaRPr lang="en-US" dirty="0"/>
          </a:p>
        </p:txBody>
      </p:sp>
      <p:sp>
        <p:nvSpPr>
          <p:cNvPr id="4" name="Picture Placeholder 3">
            <a:extLst>
              <a:ext uri="{FF2B5EF4-FFF2-40B4-BE49-F238E27FC236}">
                <a16:creationId xmlns:a16="http://schemas.microsoft.com/office/drawing/2014/main" id="{1D7E321A-7E72-42B7-9D9B-D6D5B3DD4FDF}"/>
              </a:ext>
            </a:extLst>
          </p:cNvPr>
          <p:cNvSpPr>
            <a:spLocks noGrp="1"/>
          </p:cNvSpPr>
          <p:nvPr>
            <p:ph type="pic" sz="quarter" idx="19"/>
          </p:nvPr>
        </p:nvSpPr>
        <p:spPr/>
      </p:sp>
      <p:pic>
        <p:nvPicPr>
          <p:cNvPr id="5" name="Online Media 4" title="Our Table @ Christ Church Cathedral, Dublin">
            <a:hlinkClick r:id="" action="ppaction://media"/>
            <a:extLst>
              <a:ext uri="{FF2B5EF4-FFF2-40B4-BE49-F238E27FC236}">
                <a16:creationId xmlns:a16="http://schemas.microsoft.com/office/drawing/2014/main" id="{FCBBF54B-32A9-4A7B-ACD7-1E52949BBB4B}"/>
              </a:ext>
            </a:extLst>
          </p:cNvPr>
          <p:cNvPicPr>
            <a:picLocks noRot="1" noChangeAspect="1"/>
          </p:cNvPicPr>
          <p:nvPr>
            <a:videoFile r:link="rId1"/>
          </p:nvPr>
        </p:nvPicPr>
        <p:blipFill>
          <a:blip r:embed="rId4"/>
          <a:stretch>
            <a:fillRect/>
          </a:stretch>
        </p:blipFill>
        <p:spPr>
          <a:xfrm>
            <a:off x="3564835" y="-15240"/>
            <a:ext cx="8627165" cy="4874348"/>
          </a:xfrm>
          <a:prstGeom prst="rect">
            <a:avLst/>
          </a:prstGeom>
        </p:spPr>
      </p:pic>
    </p:spTree>
    <p:extLst>
      <p:ext uri="{BB962C8B-B14F-4D97-AF65-F5344CB8AC3E}">
        <p14:creationId xmlns:p14="http://schemas.microsoft.com/office/powerpoint/2010/main" val="366836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BBCFC9-1D07-F947-9DB7-5055F9ACBEED}"/>
              </a:ext>
            </a:extLst>
          </p:cNvPr>
          <p:cNvSpPr>
            <a:spLocks noGrp="1"/>
          </p:cNvSpPr>
          <p:nvPr>
            <p:ph type="body" sz="quarter" idx="18"/>
          </p:nvPr>
        </p:nvSpPr>
        <p:spPr>
          <a:xfrm>
            <a:off x="3023361" y="3079477"/>
            <a:ext cx="3024340" cy="1616347"/>
          </a:xfrm>
        </p:spPr>
        <p:txBody>
          <a:bodyPr>
            <a:normAutofit/>
          </a:bodyPr>
          <a:lstStyle/>
          <a:p>
            <a:r>
              <a:rPr lang="hr-BA" sz="2400" dirty="0"/>
              <a:t>Create your vision and give yourself time to craft your message</a:t>
            </a:r>
            <a:endParaRPr lang="en-US" sz="2400" dirty="0"/>
          </a:p>
        </p:txBody>
      </p:sp>
      <p:sp>
        <p:nvSpPr>
          <p:cNvPr id="2" name="Text Placeholder 1">
            <a:extLst>
              <a:ext uri="{FF2B5EF4-FFF2-40B4-BE49-F238E27FC236}">
                <a16:creationId xmlns:a16="http://schemas.microsoft.com/office/drawing/2014/main" id="{A56DA5F2-4137-3042-ACB2-7465E92BE8F7}"/>
              </a:ext>
            </a:extLst>
          </p:cNvPr>
          <p:cNvSpPr>
            <a:spLocks noGrp="1"/>
          </p:cNvSpPr>
          <p:nvPr>
            <p:ph type="body" sz="quarter" idx="16"/>
          </p:nvPr>
        </p:nvSpPr>
        <p:spPr/>
        <p:txBody>
          <a:bodyPr>
            <a:normAutofit fontScale="92500" lnSpcReduction="10000"/>
          </a:bodyPr>
          <a:lstStyle/>
          <a:p>
            <a:r>
              <a:rPr lang="hr-BA" dirty="0"/>
              <a:t>MESSAGE</a:t>
            </a:r>
            <a:endParaRPr lang="en-US" dirty="0"/>
          </a:p>
        </p:txBody>
      </p:sp>
      <p:sp>
        <p:nvSpPr>
          <p:cNvPr id="5" name="Text Placeholder 4">
            <a:extLst>
              <a:ext uri="{FF2B5EF4-FFF2-40B4-BE49-F238E27FC236}">
                <a16:creationId xmlns:a16="http://schemas.microsoft.com/office/drawing/2014/main" id="{76E690F5-70D0-0144-A3EE-7FDF345AA770}"/>
              </a:ext>
            </a:extLst>
          </p:cNvPr>
          <p:cNvSpPr>
            <a:spLocks noGrp="1"/>
          </p:cNvSpPr>
          <p:nvPr>
            <p:ph type="body" sz="quarter" idx="20"/>
          </p:nvPr>
        </p:nvSpPr>
        <p:spPr/>
        <p:txBody>
          <a:bodyPr>
            <a:normAutofit/>
          </a:bodyPr>
          <a:lstStyle/>
          <a:p>
            <a:r>
              <a:rPr lang="hr-BA" sz="2400" dirty="0"/>
              <a:t>- is your friend</a:t>
            </a:r>
            <a:endParaRPr lang="en-US" sz="2400" dirty="0"/>
          </a:p>
        </p:txBody>
      </p:sp>
      <p:sp>
        <p:nvSpPr>
          <p:cNvPr id="6" name="Text Placeholder 5">
            <a:extLst>
              <a:ext uri="{FF2B5EF4-FFF2-40B4-BE49-F238E27FC236}">
                <a16:creationId xmlns:a16="http://schemas.microsoft.com/office/drawing/2014/main" id="{FAAEC063-0E22-224A-BEB5-C5894BE565BB}"/>
              </a:ext>
            </a:extLst>
          </p:cNvPr>
          <p:cNvSpPr>
            <a:spLocks noGrp="1"/>
          </p:cNvSpPr>
          <p:nvPr>
            <p:ph type="body" sz="quarter" idx="21"/>
          </p:nvPr>
        </p:nvSpPr>
        <p:spPr/>
        <p:txBody>
          <a:bodyPr>
            <a:normAutofit fontScale="92500" lnSpcReduction="10000"/>
          </a:bodyPr>
          <a:lstStyle/>
          <a:p>
            <a:r>
              <a:rPr lang="hr-BA" dirty="0"/>
              <a:t>POLICY</a:t>
            </a:r>
            <a:endParaRPr lang="en-US" dirty="0"/>
          </a:p>
        </p:txBody>
      </p:sp>
      <p:sp>
        <p:nvSpPr>
          <p:cNvPr id="7" name="Text Placeholder 6">
            <a:extLst>
              <a:ext uri="{FF2B5EF4-FFF2-40B4-BE49-F238E27FC236}">
                <a16:creationId xmlns:a16="http://schemas.microsoft.com/office/drawing/2014/main" id="{609F5FD8-9A45-AB46-874D-E670402059E8}"/>
              </a:ext>
            </a:extLst>
          </p:cNvPr>
          <p:cNvSpPr>
            <a:spLocks noGrp="1"/>
          </p:cNvSpPr>
          <p:nvPr>
            <p:ph type="body" sz="quarter" idx="22"/>
          </p:nvPr>
        </p:nvSpPr>
        <p:spPr>
          <a:xfrm>
            <a:off x="13852" y="3697108"/>
            <a:ext cx="3024340" cy="882975"/>
          </a:xfrm>
        </p:spPr>
        <p:txBody>
          <a:bodyPr>
            <a:normAutofit/>
          </a:bodyPr>
          <a:lstStyle/>
          <a:p>
            <a:pPr marL="0" indent="0"/>
            <a:r>
              <a:rPr lang="hr-BA" sz="2400" dirty="0"/>
              <a:t>Get to know relevant policies</a:t>
            </a:r>
            <a:endParaRPr lang="en-US" sz="2400" dirty="0"/>
          </a:p>
        </p:txBody>
      </p:sp>
      <p:sp>
        <p:nvSpPr>
          <p:cNvPr id="8" name="Text Placeholder 7">
            <a:extLst>
              <a:ext uri="{FF2B5EF4-FFF2-40B4-BE49-F238E27FC236}">
                <a16:creationId xmlns:a16="http://schemas.microsoft.com/office/drawing/2014/main" id="{23991B98-CB7A-6A4F-B4F0-EA000AEBD964}"/>
              </a:ext>
            </a:extLst>
          </p:cNvPr>
          <p:cNvSpPr>
            <a:spLocks noGrp="1"/>
          </p:cNvSpPr>
          <p:nvPr>
            <p:ph type="body" sz="quarter" idx="23"/>
          </p:nvPr>
        </p:nvSpPr>
        <p:spPr>
          <a:xfrm>
            <a:off x="9277043" y="3079477"/>
            <a:ext cx="2752856" cy="1748301"/>
          </a:xfrm>
        </p:spPr>
        <p:txBody>
          <a:bodyPr>
            <a:normAutofit/>
          </a:bodyPr>
          <a:lstStyle/>
          <a:p>
            <a:pPr marL="0" indent="0"/>
            <a:r>
              <a:rPr lang="hr-BA" sz="2400" dirty="0"/>
              <a:t>No better way to speak up than through arts and sports</a:t>
            </a:r>
            <a:endParaRPr lang="en-US" sz="2400" dirty="0"/>
          </a:p>
        </p:txBody>
      </p:sp>
      <p:sp>
        <p:nvSpPr>
          <p:cNvPr id="9" name="Text Placeholder 8">
            <a:extLst>
              <a:ext uri="{FF2B5EF4-FFF2-40B4-BE49-F238E27FC236}">
                <a16:creationId xmlns:a16="http://schemas.microsoft.com/office/drawing/2014/main" id="{642B1E1B-9AA2-A84E-AF03-47474770D2ED}"/>
              </a:ext>
            </a:extLst>
          </p:cNvPr>
          <p:cNvSpPr>
            <a:spLocks noGrp="1"/>
          </p:cNvSpPr>
          <p:nvPr>
            <p:ph type="body" sz="quarter" idx="24"/>
          </p:nvPr>
        </p:nvSpPr>
        <p:spPr/>
        <p:txBody>
          <a:bodyPr>
            <a:normAutofit fontScale="85000" lnSpcReduction="10000"/>
          </a:bodyPr>
          <a:lstStyle/>
          <a:p>
            <a:r>
              <a:rPr lang="hr-BA" dirty="0"/>
              <a:t>ARTS &amp; SPORTS</a:t>
            </a:r>
            <a:endParaRPr lang="en-US" dirty="0"/>
          </a:p>
        </p:txBody>
      </p:sp>
      <p:sp>
        <p:nvSpPr>
          <p:cNvPr id="11" name="Text Placeholder 10">
            <a:extLst>
              <a:ext uri="{FF2B5EF4-FFF2-40B4-BE49-F238E27FC236}">
                <a16:creationId xmlns:a16="http://schemas.microsoft.com/office/drawing/2014/main" id="{E72AA411-BE11-5F4B-B557-CB3C51D96945}"/>
              </a:ext>
            </a:extLst>
          </p:cNvPr>
          <p:cNvSpPr>
            <a:spLocks noGrp="1"/>
          </p:cNvSpPr>
          <p:nvPr>
            <p:ph type="body" sz="quarter" idx="26"/>
          </p:nvPr>
        </p:nvSpPr>
        <p:spPr>
          <a:xfrm>
            <a:off x="6068790" y="2953517"/>
            <a:ext cx="3024340" cy="740496"/>
          </a:xfrm>
        </p:spPr>
        <p:txBody>
          <a:bodyPr>
            <a:normAutofit lnSpcReduction="10000"/>
          </a:bodyPr>
          <a:lstStyle/>
          <a:p>
            <a:pPr marL="0" indent="0"/>
            <a:r>
              <a:rPr lang="hr-BA" sz="2400" dirty="0"/>
              <a:t>There are many ways and formats</a:t>
            </a:r>
            <a:endParaRPr lang="en-US" sz="2400" dirty="0"/>
          </a:p>
        </p:txBody>
      </p:sp>
      <p:sp>
        <p:nvSpPr>
          <p:cNvPr id="12" name="Text Placeholder 11">
            <a:extLst>
              <a:ext uri="{FF2B5EF4-FFF2-40B4-BE49-F238E27FC236}">
                <a16:creationId xmlns:a16="http://schemas.microsoft.com/office/drawing/2014/main" id="{BD4D635F-2824-C44E-952E-E2D6EFC075E7}"/>
              </a:ext>
            </a:extLst>
          </p:cNvPr>
          <p:cNvSpPr>
            <a:spLocks noGrp="1"/>
          </p:cNvSpPr>
          <p:nvPr>
            <p:ph type="body" sz="quarter" idx="27"/>
          </p:nvPr>
        </p:nvSpPr>
        <p:spPr/>
        <p:txBody>
          <a:bodyPr>
            <a:normAutofit fontScale="85000" lnSpcReduction="10000"/>
          </a:bodyPr>
          <a:lstStyle/>
          <a:p>
            <a:r>
              <a:rPr lang="hr-BA" dirty="0"/>
              <a:t>COMMUNICATE</a:t>
            </a:r>
            <a:endParaRPr lang="en-US" dirty="0"/>
          </a:p>
        </p:txBody>
      </p:sp>
      <p:sp>
        <p:nvSpPr>
          <p:cNvPr id="13" name="Text Placeholder 12">
            <a:extLst>
              <a:ext uri="{FF2B5EF4-FFF2-40B4-BE49-F238E27FC236}">
                <a16:creationId xmlns:a16="http://schemas.microsoft.com/office/drawing/2014/main" id="{F5D7C0AE-723D-5747-AA1E-8F1BEE0AA6F8}"/>
              </a:ext>
            </a:extLst>
          </p:cNvPr>
          <p:cNvSpPr>
            <a:spLocks noGrp="1"/>
          </p:cNvSpPr>
          <p:nvPr>
            <p:ph type="body" sz="quarter" idx="28"/>
          </p:nvPr>
        </p:nvSpPr>
        <p:spPr>
          <a:xfrm>
            <a:off x="6115003" y="3812849"/>
            <a:ext cx="3024340" cy="882975"/>
          </a:xfrm>
        </p:spPr>
        <p:txBody>
          <a:bodyPr>
            <a:normAutofit/>
          </a:bodyPr>
          <a:lstStyle/>
          <a:p>
            <a:pPr marL="0" indent="0"/>
            <a:r>
              <a:rPr lang="hr-BA" sz="2400" dirty="0"/>
              <a:t>Use the tools created to support you</a:t>
            </a:r>
            <a:endParaRPr lang="en-US" sz="2400" dirty="0"/>
          </a:p>
        </p:txBody>
      </p:sp>
      <p:sp>
        <p:nvSpPr>
          <p:cNvPr id="14" name="Text Placeholder 13">
            <a:extLst>
              <a:ext uri="{FF2B5EF4-FFF2-40B4-BE49-F238E27FC236}">
                <a16:creationId xmlns:a16="http://schemas.microsoft.com/office/drawing/2014/main" id="{84634E15-2F00-AF49-AD93-9610E37AAC52}"/>
              </a:ext>
            </a:extLst>
          </p:cNvPr>
          <p:cNvSpPr>
            <a:spLocks noGrp="1"/>
          </p:cNvSpPr>
          <p:nvPr>
            <p:ph type="body" sz="quarter" idx="29"/>
          </p:nvPr>
        </p:nvSpPr>
        <p:spPr/>
        <p:txBody>
          <a:bodyPr>
            <a:normAutofit lnSpcReduction="10000"/>
          </a:bodyPr>
          <a:lstStyle/>
          <a:p>
            <a:r>
              <a:rPr lang="hr-BA"/>
              <a:t>Main conclusions to this module</a:t>
            </a:r>
            <a:endParaRPr lang="en-US"/>
          </a:p>
        </p:txBody>
      </p:sp>
    </p:spTree>
    <p:extLst>
      <p:ext uri="{BB962C8B-B14F-4D97-AF65-F5344CB8AC3E}">
        <p14:creationId xmlns:p14="http://schemas.microsoft.com/office/powerpoint/2010/main" val="4020512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a:xfrm>
            <a:off x="2391637" y="5469152"/>
            <a:ext cx="3704362" cy="1327755"/>
          </a:xfrm>
        </p:spPr>
        <p:txBody>
          <a:bodyPr>
            <a:normAutofit/>
          </a:bodyPr>
          <a:lstStyle/>
          <a:p>
            <a:r>
              <a:rPr lang="en-US" sz="2400" dirty="0">
                <a:hlinkClick r:id="rId2">
                  <a:extLst>
                    <a:ext uri="{A12FA001-AC4F-418D-AE19-62706E023703}">
                      <ahyp:hlinkClr xmlns:ahyp="http://schemas.microsoft.com/office/drawing/2018/hyperlinkcolor" val="tx"/>
                    </a:ext>
                  </a:extLst>
                </a:hlinkClick>
              </a:rPr>
              <a:t>www.includemeproject.eu</a:t>
            </a:r>
            <a:r>
              <a:rPr lang="hr-BA" sz="2400" dirty="0">
                <a:hlinkClick r:id="rId2">
                  <a:extLst>
                    <a:ext uri="{A12FA001-AC4F-418D-AE19-62706E023703}">
                      <ahyp:hlinkClr xmlns:ahyp="http://schemas.microsoft.com/office/drawing/2018/hyperlinkcolor" val="tx"/>
                    </a:ext>
                  </a:extLst>
                </a:hlinkClick>
              </a:rPr>
              <a:t> </a:t>
            </a:r>
            <a:endParaRPr lang="en-US" sz="2400" dirty="0"/>
          </a:p>
        </p:txBody>
      </p:sp>
      <p:sp>
        <p:nvSpPr>
          <p:cNvPr id="7" name="Text Placeholder 5">
            <a:extLst>
              <a:ext uri="{FF2B5EF4-FFF2-40B4-BE49-F238E27FC236}">
                <a16:creationId xmlns:a16="http://schemas.microsoft.com/office/drawing/2014/main" id="{FDBB6D7E-0120-4E53-8AA7-3416C0215444}"/>
              </a:ext>
            </a:extLst>
          </p:cNvPr>
          <p:cNvSpPr txBox="1">
            <a:spLocks/>
          </p:cNvSpPr>
          <p:nvPr/>
        </p:nvSpPr>
        <p:spPr>
          <a:xfrm>
            <a:off x="2646075" y="1751638"/>
            <a:ext cx="3195485" cy="259391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5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hr-BA" sz="3200" dirty="0"/>
              <a:t>Thank you and congratulations on finishing Module 3!</a:t>
            </a:r>
          </a:p>
          <a:p>
            <a:pPr algn="ctr"/>
            <a:endParaRPr lang="hr-BA" sz="3200" dirty="0"/>
          </a:p>
          <a:p>
            <a:pPr algn="ctr"/>
            <a:endParaRPr lang="en-US" sz="3200" dirty="0"/>
          </a:p>
        </p:txBody>
      </p:sp>
      <p:sp>
        <p:nvSpPr>
          <p:cNvPr id="8" name="TextBox 7">
            <a:extLst>
              <a:ext uri="{FF2B5EF4-FFF2-40B4-BE49-F238E27FC236}">
                <a16:creationId xmlns:a16="http://schemas.microsoft.com/office/drawing/2014/main" id="{FCA69071-62F4-4681-8846-B8AAFAC1D308}"/>
              </a:ext>
            </a:extLst>
          </p:cNvPr>
          <p:cNvSpPr txBox="1"/>
          <p:nvPr/>
        </p:nvSpPr>
        <p:spPr>
          <a:xfrm>
            <a:off x="7505700" y="2200096"/>
            <a:ext cx="4114799" cy="2092881"/>
          </a:xfrm>
          <a:prstGeom prst="rect">
            <a:avLst/>
          </a:prstGeom>
          <a:noFill/>
        </p:spPr>
        <p:txBody>
          <a:bodyPr wrap="square" lIns="91440" tIns="45720" rIns="91440" bIns="45720" rtlCol="0" anchor="t">
            <a:spAutoFit/>
          </a:bodyPr>
          <a:lstStyle/>
          <a:p>
            <a:r>
              <a:rPr lang="hr-BA" sz="2800" b="1" i="1" dirty="0">
                <a:solidFill>
                  <a:srgbClr val="1188A3"/>
                </a:solidFill>
              </a:rPr>
              <a:t>Next up:</a:t>
            </a:r>
          </a:p>
          <a:p>
            <a:r>
              <a:rPr lang="hr-BA" sz="2800" dirty="0">
                <a:solidFill>
                  <a:srgbClr val="1188A3"/>
                </a:solidFill>
              </a:rPr>
              <a:t>Module 4 - </a:t>
            </a:r>
            <a:r>
              <a:rPr lang="bs-Latn-BA" sz="2800" dirty="0">
                <a:solidFill>
                  <a:srgbClr val="1188A3"/>
                </a:solidFill>
              </a:rPr>
              <a:t>Effecting change – strategies and new approaches</a:t>
            </a:r>
            <a:endParaRPr lang="en-US" sz="2800" dirty="0">
              <a:solidFill>
                <a:srgbClr val="1188A3"/>
              </a:solidFill>
            </a:endParaRPr>
          </a:p>
          <a:p>
            <a:endParaRPr lang="en-US" dirty="0">
              <a:highlight>
                <a:srgbClr val="FFFF00"/>
              </a:highlight>
            </a:endParaRPr>
          </a:p>
        </p:txBody>
      </p:sp>
    </p:spTree>
    <p:extLst>
      <p:ext uri="{BB962C8B-B14F-4D97-AF65-F5344CB8AC3E}">
        <p14:creationId xmlns:p14="http://schemas.microsoft.com/office/powerpoint/2010/main" val="211667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5"/>
          </p:nvPr>
        </p:nvSpPr>
        <p:spPr/>
        <p:txBody>
          <a:bodyPr>
            <a:noAutofit/>
          </a:bodyPr>
          <a:lstStyle/>
          <a:p>
            <a:r>
              <a:rPr lang="bs-Latn-BA" sz="3200" dirty="0"/>
              <a:t>Assess</a:t>
            </a:r>
          </a:p>
          <a:p>
            <a:pPr marL="0" indent="0"/>
            <a:r>
              <a:rPr lang="bs-Latn-BA" sz="2400" b="0" dirty="0"/>
              <a:t>A skill to assess the audience and own style</a:t>
            </a:r>
            <a:endParaRPr lang="en-US" sz="2400" b="0" dirty="0"/>
          </a:p>
        </p:txBody>
      </p:sp>
      <p:sp>
        <p:nvSpPr>
          <p:cNvPr id="5" name="Text Placeholder 4"/>
          <p:cNvSpPr>
            <a:spLocks noGrp="1"/>
          </p:cNvSpPr>
          <p:nvPr>
            <p:ph type="body" sz="quarter" idx="31"/>
          </p:nvPr>
        </p:nvSpPr>
        <p:spPr/>
        <p:txBody>
          <a:bodyPr>
            <a:noAutofit/>
          </a:bodyPr>
          <a:lstStyle/>
          <a:p>
            <a:r>
              <a:rPr lang="bs-Latn-BA" sz="3200" dirty="0"/>
              <a:t>Message</a:t>
            </a:r>
          </a:p>
          <a:p>
            <a:pPr marL="0" indent="0"/>
            <a:r>
              <a:rPr lang="bs-Latn-BA" sz="2400" b="0" dirty="0"/>
              <a:t>A skill to craft an effective message</a:t>
            </a:r>
            <a:endParaRPr lang="en-US" sz="2400" b="0" dirty="0"/>
          </a:p>
        </p:txBody>
      </p:sp>
      <p:sp>
        <p:nvSpPr>
          <p:cNvPr id="7" name="Text Placeholder 6"/>
          <p:cNvSpPr>
            <a:spLocks noGrp="1"/>
          </p:cNvSpPr>
          <p:nvPr>
            <p:ph type="body" sz="quarter" idx="33"/>
          </p:nvPr>
        </p:nvSpPr>
        <p:spPr/>
        <p:txBody>
          <a:bodyPr>
            <a:noAutofit/>
          </a:bodyPr>
          <a:lstStyle/>
          <a:p>
            <a:r>
              <a:rPr lang="bs-Latn-BA" sz="3200" dirty="0"/>
              <a:t>Document</a:t>
            </a:r>
          </a:p>
          <a:p>
            <a:pPr marL="0" indent="0"/>
            <a:r>
              <a:rPr lang="bs-Latn-BA" b="0" dirty="0"/>
              <a:t>A skill to change formats of the message delivery </a:t>
            </a:r>
            <a:endParaRPr lang="en-US" b="0" dirty="0"/>
          </a:p>
        </p:txBody>
      </p:sp>
      <p:sp>
        <p:nvSpPr>
          <p:cNvPr id="9" name="Text Placeholder 8"/>
          <p:cNvSpPr>
            <a:spLocks noGrp="1"/>
          </p:cNvSpPr>
          <p:nvPr>
            <p:ph type="body" sz="quarter" idx="35"/>
          </p:nvPr>
        </p:nvSpPr>
        <p:spPr/>
        <p:txBody>
          <a:bodyPr>
            <a:noAutofit/>
          </a:bodyPr>
          <a:lstStyle/>
          <a:p>
            <a:r>
              <a:rPr lang="bs-Latn-BA" sz="3200" dirty="0"/>
              <a:t>Deliver</a:t>
            </a:r>
          </a:p>
          <a:p>
            <a:pPr marL="57150" indent="-57150"/>
            <a:r>
              <a:rPr lang="bs-Latn-BA" sz="2400" b="0" dirty="0"/>
              <a:t>A skill to deliver effectively</a:t>
            </a:r>
            <a:endParaRPr lang="en-US" sz="2400" b="0" dirty="0"/>
          </a:p>
        </p:txBody>
      </p:sp>
      <p:sp>
        <p:nvSpPr>
          <p:cNvPr id="10" name="Text Placeholder 9"/>
          <p:cNvSpPr>
            <a:spLocks noGrp="1"/>
          </p:cNvSpPr>
          <p:nvPr>
            <p:ph type="body" sz="quarter" idx="29"/>
          </p:nvPr>
        </p:nvSpPr>
        <p:spPr>
          <a:xfrm>
            <a:off x="10764" y="156519"/>
            <a:ext cx="12181236" cy="1151991"/>
          </a:xfrm>
        </p:spPr>
        <p:txBody>
          <a:bodyPr>
            <a:normAutofit lnSpcReduction="10000"/>
          </a:bodyPr>
          <a:lstStyle/>
          <a:p>
            <a:r>
              <a:rPr lang="bs-Latn-BA" b="1" dirty="0">
                <a:solidFill>
                  <a:srgbClr val="92D050"/>
                </a:solidFill>
              </a:rPr>
              <a:t>LET</a:t>
            </a:r>
            <a:r>
              <a:rPr lang="en-IE" b="1" dirty="0">
                <a:solidFill>
                  <a:srgbClr val="92D050"/>
                </a:solidFill>
              </a:rPr>
              <a:t>’</a:t>
            </a:r>
            <a:r>
              <a:rPr lang="bs-Latn-BA" b="1" dirty="0">
                <a:solidFill>
                  <a:srgbClr val="92D050"/>
                </a:solidFill>
              </a:rPr>
              <a:t>S SUMMARI</a:t>
            </a:r>
            <a:r>
              <a:rPr lang="en-US" b="1" dirty="0">
                <a:solidFill>
                  <a:srgbClr val="92D050"/>
                </a:solidFill>
              </a:rPr>
              <a:t>S</a:t>
            </a:r>
            <a:r>
              <a:rPr lang="bs-Latn-BA" b="1" dirty="0">
                <a:solidFill>
                  <a:srgbClr val="92D050"/>
                </a:solidFill>
              </a:rPr>
              <a:t>E!</a:t>
            </a:r>
          </a:p>
          <a:p>
            <a:r>
              <a:rPr lang="en-US" b="1" dirty="0"/>
              <a:t>The 4 Skills of a Great Communicato</a:t>
            </a:r>
            <a:r>
              <a:rPr lang="bs-Latn-BA" b="1" dirty="0"/>
              <a:t>r are:</a:t>
            </a:r>
            <a:endParaRPr lang="en-US" b="1" dirty="0"/>
          </a:p>
          <a:p>
            <a:endParaRPr lang="en-US" b="1" dirty="0"/>
          </a:p>
        </p:txBody>
      </p:sp>
      <p:pic>
        <p:nvPicPr>
          <p:cNvPr id="11" name="Graphic 11" descr="Gears with solid fill">
            <a:extLst>
              <a:ext uri="{FF2B5EF4-FFF2-40B4-BE49-F238E27FC236}">
                <a16:creationId xmlns:a16="http://schemas.microsoft.com/office/drawing/2014/main" id="{F49ACED9-1178-4F88-8D82-CE75A6B5C0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1935" y="1919417"/>
            <a:ext cx="1240116" cy="1240116"/>
          </a:xfrm>
          <a:prstGeom prst="rect">
            <a:avLst/>
          </a:prstGeom>
        </p:spPr>
      </p:pic>
      <p:pic>
        <p:nvPicPr>
          <p:cNvPr id="12" name="Graphic 10" descr="Chat bubble with solid fill">
            <a:extLst>
              <a:ext uri="{FF2B5EF4-FFF2-40B4-BE49-F238E27FC236}">
                <a16:creationId xmlns:a16="http://schemas.microsoft.com/office/drawing/2014/main" id="{297A5E53-E999-4DAB-848C-65779C4600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8268" y="1968845"/>
            <a:ext cx="1240116" cy="1240116"/>
          </a:xfrm>
          <a:prstGeom prst="rect">
            <a:avLst/>
          </a:prstGeom>
        </p:spPr>
      </p:pic>
      <p:pic>
        <p:nvPicPr>
          <p:cNvPr id="13" name="Graphic 9" descr="Checklist with solid fill">
            <a:extLst>
              <a:ext uri="{FF2B5EF4-FFF2-40B4-BE49-F238E27FC236}">
                <a16:creationId xmlns:a16="http://schemas.microsoft.com/office/drawing/2014/main" id="{7AE64FBE-74FB-4AA1-83EE-CAE741D5A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6978" y="1968845"/>
            <a:ext cx="1057821" cy="1057821"/>
          </a:xfrm>
          <a:prstGeom prst="rect">
            <a:avLst/>
          </a:prstGeom>
        </p:spPr>
      </p:pic>
      <p:pic>
        <p:nvPicPr>
          <p:cNvPr id="14" name="Graphic 8" descr="Bullseye with solid fill">
            <a:extLst>
              <a:ext uri="{FF2B5EF4-FFF2-40B4-BE49-F238E27FC236}">
                <a16:creationId xmlns:a16="http://schemas.microsoft.com/office/drawing/2014/main" id="{84991551-0511-42C8-B9FB-1CE1E7166E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04576" y="1922054"/>
            <a:ext cx="1162278" cy="1162278"/>
          </a:xfrm>
          <a:prstGeom prst="rect">
            <a:avLst/>
          </a:prstGeom>
        </p:spPr>
      </p:pic>
    </p:spTree>
    <p:extLst>
      <p:ext uri="{BB962C8B-B14F-4D97-AF65-F5344CB8AC3E}">
        <p14:creationId xmlns:p14="http://schemas.microsoft.com/office/powerpoint/2010/main" val="3678149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641605" y="184861"/>
            <a:ext cx="8656022" cy="582221"/>
          </a:xfrm>
        </p:spPr>
        <p:txBody>
          <a:bodyPr>
            <a:normAutofit lnSpcReduction="10000"/>
          </a:bodyPr>
          <a:lstStyle/>
          <a:p>
            <a:pPr algn="ctr"/>
            <a:r>
              <a:rPr lang="en-GB" b="1" dirty="0"/>
              <a:t>Communication</a:t>
            </a:r>
            <a:r>
              <a:rPr lang="tr-TR" b="1" dirty="0"/>
              <a:t> </a:t>
            </a:r>
            <a:r>
              <a:rPr lang="en-GB" b="1" dirty="0"/>
              <a:t>skills</a:t>
            </a:r>
            <a:r>
              <a:rPr lang="tr-TR" b="1" dirty="0"/>
              <a:t> in </a:t>
            </a:r>
            <a:r>
              <a:rPr lang="en-GB" b="1" dirty="0">
                <a:solidFill>
                  <a:srgbClr val="28AF95"/>
                </a:solidFill>
              </a:rPr>
              <a:t>mediation</a:t>
            </a:r>
            <a:endParaRPr lang="en-GB" dirty="0">
              <a:solidFill>
                <a:srgbClr val="28AF95"/>
              </a:solidFill>
            </a:endParaRPr>
          </a:p>
          <a:p>
            <a:endParaRPr lang="en-US" dirty="0"/>
          </a:p>
        </p:txBody>
      </p:sp>
      <p:sp>
        <p:nvSpPr>
          <p:cNvPr id="14" name="Text Placeholder 13"/>
          <p:cNvSpPr>
            <a:spLocks noGrp="1"/>
          </p:cNvSpPr>
          <p:nvPr>
            <p:ph type="body" sz="quarter" idx="34"/>
          </p:nvPr>
        </p:nvSpPr>
        <p:spPr/>
        <p:txBody>
          <a:bodyPr/>
          <a:lstStyle/>
          <a:p>
            <a:r>
              <a:rPr lang="hr-BA" dirty="0"/>
              <a:t>1</a:t>
            </a:r>
            <a:endParaRPr lang="en-US" dirty="0"/>
          </a:p>
        </p:txBody>
      </p:sp>
      <p:sp>
        <p:nvSpPr>
          <p:cNvPr id="15" name="Text Placeholder 14"/>
          <p:cNvSpPr>
            <a:spLocks noGrp="1"/>
          </p:cNvSpPr>
          <p:nvPr>
            <p:ph type="body" sz="quarter" idx="35"/>
          </p:nvPr>
        </p:nvSpPr>
        <p:spPr/>
        <p:txBody>
          <a:bodyPr/>
          <a:lstStyle/>
          <a:p>
            <a:r>
              <a:rPr lang="hr-BA" dirty="0"/>
              <a:t>2</a:t>
            </a:r>
            <a:endParaRPr lang="en-US" dirty="0"/>
          </a:p>
        </p:txBody>
      </p:sp>
      <p:sp>
        <p:nvSpPr>
          <p:cNvPr id="16" name="Text Placeholder 15"/>
          <p:cNvSpPr>
            <a:spLocks noGrp="1"/>
          </p:cNvSpPr>
          <p:nvPr>
            <p:ph type="body" sz="quarter" idx="36"/>
          </p:nvPr>
        </p:nvSpPr>
        <p:spPr/>
        <p:txBody>
          <a:bodyPr/>
          <a:lstStyle/>
          <a:p>
            <a:r>
              <a:rPr lang="hr-BA" dirty="0"/>
              <a:t>3</a:t>
            </a:r>
            <a:endParaRPr lang="en-US" dirty="0"/>
          </a:p>
        </p:txBody>
      </p:sp>
      <p:sp>
        <p:nvSpPr>
          <p:cNvPr id="17" name="Text Placeholder 16"/>
          <p:cNvSpPr>
            <a:spLocks noGrp="1"/>
          </p:cNvSpPr>
          <p:nvPr>
            <p:ph type="body" sz="quarter" idx="37"/>
          </p:nvPr>
        </p:nvSpPr>
        <p:spPr/>
        <p:txBody>
          <a:bodyPr/>
          <a:lstStyle/>
          <a:p>
            <a:r>
              <a:rPr lang="hr-BA" dirty="0"/>
              <a:t>4</a:t>
            </a:r>
            <a:endParaRPr lang="en-US" dirty="0"/>
          </a:p>
        </p:txBody>
      </p:sp>
      <p:sp>
        <p:nvSpPr>
          <p:cNvPr id="19" name="Rectangle 18"/>
          <p:cNvSpPr/>
          <p:nvPr/>
        </p:nvSpPr>
        <p:spPr>
          <a:xfrm>
            <a:off x="1579728" y="725971"/>
            <a:ext cx="8779776" cy="523220"/>
          </a:xfrm>
          <a:prstGeom prst="rect">
            <a:avLst/>
          </a:prstGeom>
        </p:spPr>
        <p:txBody>
          <a:bodyPr wrap="none">
            <a:spAutoFit/>
          </a:bodyPr>
          <a:lstStyle/>
          <a:p>
            <a:pPr algn="ctr"/>
            <a:r>
              <a:rPr lang="bs-Latn-BA" sz="2800" dirty="0">
                <a:solidFill>
                  <a:srgbClr val="28AF95"/>
                </a:solidFill>
              </a:rPr>
              <a:t>The most important communication skills in mediation are:</a:t>
            </a:r>
            <a:endParaRPr lang="en-US" sz="2800" dirty="0">
              <a:solidFill>
                <a:srgbClr val="28AF95"/>
              </a:solidFill>
            </a:endParaRPr>
          </a:p>
        </p:txBody>
      </p:sp>
      <p:sp>
        <p:nvSpPr>
          <p:cNvPr id="22" name="Rectangle 21"/>
          <p:cNvSpPr/>
          <p:nvPr/>
        </p:nvSpPr>
        <p:spPr>
          <a:xfrm>
            <a:off x="4560524" y="3366437"/>
            <a:ext cx="1696297" cy="1569660"/>
          </a:xfrm>
          <a:prstGeom prst="rect">
            <a:avLst/>
          </a:prstGeom>
        </p:spPr>
        <p:txBody>
          <a:bodyPr wrap="none">
            <a:spAutoFit/>
          </a:bodyPr>
          <a:lstStyle/>
          <a:p>
            <a:pPr algn="ctr"/>
            <a:r>
              <a:rPr lang="bs-Latn-BA" sz="3200" b="1" dirty="0">
                <a:solidFill>
                  <a:schemeClr val="bg1"/>
                </a:solidFill>
              </a:rPr>
              <a:t>Listening</a:t>
            </a:r>
          </a:p>
          <a:p>
            <a:pPr algn="ctr"/>
            <a:r>
              <a:rPr lang="bs-Latn-BA" sz="3200" b="1" dirty="0">
                <a:solidFill>
                  <a:schemeClr val="bg1"/>
                </a:solidFill>
              </a:rPr>
              <a:t>With</a:t>
            </a:r>
          </a:p>
          <a:p>
            <a:pPr algn="ctr"/>
            <a:r>
              <a:rPr lang="bs-Latn-BA" sz="3200" b="1" dirty="0">
                <a:solidFill>
                  <a:schemeClr val="bg1"/>
                </a:solidFill>
              </a:rPr>
              <a:t>Empathy</a:t>
            </a:r>
            <a:endParaRPr lang="en-US" sz="3200" b="1" dirty="0">
              <a:solidFill>
                <a:schemeClr val="bg1"/>
              </a:solidFill>
            </a:endParaRPr>
          </a:p>
        </p:txBody>
      </p:sp>
      <p:sp>
        <p:nvSpPr>
          <p:cNvPr id="24" name="Rectangle 23"/>
          <p:cNvSpPr/>
          <p:nvPr/>
        </p:nvSpPr>
        <p:spPr>
          <a:xfrm>
            <a:off x="2450543" y="2746868"/>
            <a:ext cx="1696298" cy="1077218"/>
          </a:xfrm>
          <a:prstGeom prst="rect">
            <a:avLst/>
          </a:prstGeom>
        </p:spPr>
        <p:txBody>
          <a:bodyPr wrap="none">
            <a:spAutoFit/>
          </a:bodyPr>
          <a:lstStyle/>
          <a:p>
            <a:pPr algn="ctr"/>
            <a:r>
              <a:rPr lang="bs-Latn-BA" sz="3200" b="1" dirty="0">
                <a:solidFill>
                  <a:schemeClr val="bg1"/>
                </a:solidFill>
              </a:rPr>
              <a:t>Active </a:t>
            </a:r>
          </a:p>
          <a:p>
            <a:pPr algn="ctr"/>
            <a:r>
              <a:rPr lang="en-US" sz="3200" b="1" dirty="0">
                <a:solidFill>
                  <a:schemeClr val="bg1"/>
                </a:solidFill>
              </a:rPr>
              <a:t>L</a:t>
            </a:r>
            <a:r>
              <a:rPr lang="bs-Latn-BA" sz="3200" b="1" dirty="0">
                <a:solidFill>
                  <a:schemeClr val="bg1"/>
                </a:solidFill>
              </a:rPr>
              <a:t>istening</a:t>
            </a:r>
            <a:endParaRPr lang="en-US" sz="3200" b="1" dirty="0">
              <a:solidFill>
                <a:schemeClr val="bg1"/>
              </a:solidFill>
            </a:endParaRPr>
          </a:p>
        </p:txBody>
      </p:sp>
      <p:sp>
        <p:nvSpPr>
          <p:cNvPr id="25" name="Rectangle 24"/>
          <p:cNvSpPr/>
          <p:nvPr/>
        </p:nvSpPr>
        <p:spPr>
          <a:xfrm>
            <a:off x="7339646" y="2805539"/>
            <a:ext cx="1970411" cy="1569660"/>
          </a:xfrm>
          <a:prstGeom prst="rect">
            <a:avLst/>
          </a:prstGeom>
        </p:spPr>
        <p:txBody>
          <a:bodyPr wrap="none">
            <a:spAutoFit/>
          </a:bodyPr>
          <a:lstStyle/>
          <a:p>
            <a:pPr algn="ctr"/>
            <a:r>
              <a:rPr lang="bs-Latn-BA" sz="3200" b="1" dirty="0">
                <a:solidFill>
                  <a:schemeClr val="bg1"/>
                </a:solidFill>
              </a:rPr>
              <a:t>Asking the</a:t>
            </a:r>
          </a:p>
          <a:p>
            <a:pPr algn="ctr"/>
            <a:r>
              <a:rPr lang="bs-Latn-BA" sz="3200" b="1" dirty="0">
                <a:solidFill>
                  <a:schemeClr val="bg1"/>
                </a:solidFill>
              </a:rPr>
              <a:t>Right</a:t>
            </a:r>
          </a:p>
          <a:p>
            <a:pPr algn="ctr"/>
            <a:r>
              <a:rPr lang="bs-Latn-BA" sz="3200" b="1" dirty="0">
                <a:solidFill>
                  <a:schemeClr val="bg1"/>
                </a:solidFill>
              </a:rPr>
              <a:t>Questions</a:t>
            </a:r>
            <a:endParaRPr lang="en-US" sz="3200" b="1" dirty="0">
              <a:solidFill>
                <a:schemeClr val="bg1"/>
              </a:solidFill>
            </a:endParaRPr>
          </a:p>
        </p:txBody>
      </p:sp>
      <p:sp>
        <p:nvSpPr>
          <p:cNvPr id="26" name="Rectangle 25"/>
          <p:cNvSpPr/>
          <p:nvPr/>
        </p:nvSpPr>
        <p:spPr>
          <a:xfrm>
            <a:off x="5802974" y="1807031"/>
            <a:ext cx="1791261" cy="1077218"/>
          </a:xfrm>
          <a:prstGeom prst="rect">
            <a:avLst/>
          </a:prstGeom>
        </p:spPr>
        <p:txBody>
          <a:bodyPr wrap="none">
            <a:spAutoFit/>
          </a:bodyPr>
          <a:lstStyle/>
          <a:p>
            <a:pPr algn="ctr"/>
            <a:r>
              <a:rPr lang="bs-Latn-BA" sz="3200" b="1" dirty="0">
                <a:solidFill>
                  <a:schemeClr val="bg1"/>
                </a:solidFill>
              </a:rPr>
              <a:t>Body</a:t>
            </a:r>
          </a:p>
          <a:p>
            <a:pPr algn="ctr"/>
            <a:r>
              <a:rPr lang="bs-Latn-BA" sz="3200" b="1" dirty="0">
                <a:solidFill>
                  <a:schemeClr val="bg1"/>
                </a:solidFill>
              </a:rPr>
              <a:t>Language</a:t>
            </a:r>
            <a:endParaRPr lang="en-US" sz="3200" b="1" dirty="0">
              <a:solidFill>
                <a:schemeClr val="bg1"/>
              </a:solidFill>
            </a:endParaRPr>
          </a:p>
        </p:txBody>
      </p:sp>
    </p:spTree>
    <p:extLst>
      <p:ext uri="{BB962C8B-B14F-4D97-AF65-F5344CB8AC3E}">
        <p14:creationId xmlns:p14="http://schemas.microsoft.com/office/powerpoint/2010/main" val="285859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9066" y="1508248"/>
            <a:ext cx="4819970" cy="4851362"/>
          </a:xfrm>
        </p:spPr>
        <p:txBody>
          <a:bodyPr>
            <a:normAutofit/>
          </a:bodyPr>
          <a:lstStyle/>
          <a:p>
            <a:r>
              <a:rPr lang="en-US" dirty="0"/>
              <a:t>A mediator is required to be a good listener as parties participate in mediation with </a:t>
            </a:r>
            <a:r>
              <a:rPr lang="bs-Latn-BA" dirty="0"/>
              <a:t>various</a:t>
            </a:r>
            <a:r>
              <a:rPr lang="en-US" dirty="0"/>
              <a:t> </a:t>
            </a:r>
            <a:r>
              <a:rPr lang="bs-Latn-BA" dirty="0"/>
              <a:t>emotions</a:t>
            </a:r>
            <a:r>
              <a:rPr lang="en-US" dirty="0"/>
              <a:t>. </a:t>
            </a:r>
            <a:endParaRPr lang="bs-Latn-BA" dirty="0"/>
          </a:p>
          <a:p>
            <a:r>
              <a:rPr lang="en-US" b="1" dirty="0">
                <a:solidFill>
                  <a:srgbClr val="92D050"/>
                </a:solidFill>
              </a:rPr>
              <a:t>An active listener listens for both what </a:t>
            </a:r>
            <a:r>
              <a:rPr lang="en-US" b="1" dirty="0"/>
              <a:t>is said </a:t>
            </a:r>
            <a:r>
              <a:rPr lang="en-US" b="1" dirty="0">
                <a:solidFill>
                  <a:srgbClr val="92D050"/>
                </a:solidFill>
              </a:rPr>
              <a:t>and what is </a:t>
            </a:r>
            <a:r>
              <a:rPr lang="en-US" b="1" dirty="0"/>
              <a:t>not said.</a:t>
            </a:r>
          </a:p>
          <a:p>
            <a:endParaRPr lang="en-US" dirty="0"/>
          </a:p>
        </p:txBody>
      </p:sp>
      <p:pic>
        <p:nvPicPr>
          <p:cNvPr id="6" name="Picture Placeholder 5"/>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1">
            <a:extLst>
              <a:ext uri="{FF2B5EF4-FFF2-40B4-BE49-F238E27FC236}">
                <a16:creationId xmlns:a16="http://schemas.microsoft.com/office/drawing/2014/main" id="{F60C52F1-004E-654E-A239-1AAC60A7C0CE}"/>
              </a:ext>
            </a:extLst>
          </p:cNvPr>
          <p:cNvSpPr>
            <a:spLocks noGrp="1"/>
          </p:cNvSpPr>
          <p:nvPr>
            <p:ph type="body" sz="quarter" idx="4294967295"/>
          </p:nvPr>
        </p:nvSpPr>
        <p:spPr>
          <a:xfrm>
            <a:off x="649066" y="580038"/>
            <a:ext cx="5085159" cy="582221"/>
          </a:xfrm>
          <a:prstGeom prst="rect">
            <a:avLst/>
          </a:prstGeom>
        </p:spPr>
        <p:txBody>
          <a:bodyPr>
            <a:noAutofit/>
          </a:bodyPr>
          <a:lstStyle/>
          <a:p>
            <a:pPr marL="0" indent="0">
              <a:buNone/>
            </a:pPr>
            <a:r>
              <a:rPr lang="bs-Latn-BA" sz="3600" b="1" dirty="0">
                <a:solidFill>
                  <a:schemeClr val="bg1"/>
                </a:solidFill>
              </a:rPr>
              <a:t>1. </a:t>
            </a:r>
            <a:r>
              <a:rPr lang="en-US" sz="3600" b="1" dirty="0">
                <a:solidFill>
                  <a:schemeClr val="bg1"/>
                </a:solidFill>
              </a:rPr>
              <a:t>Active listening</a:t>
            </a:r>
          </a:p>
        </p:txBody>
      </p:sp>
    </p:spTree>
    <p:extLst>
      <p:ext uri="{BB962C8B-B14F-4D97-AF65-F5344CB8AC3E}">
        <p14:creationId xmlns:p14="http://schemas.microsoft.com/office/powerpoint/2010/main" val="2169984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055BFBAA2854DB89008A8E0909E44" ma:contentTypeVersion="9" ma:contentTypeDescription="Create a new document." ma:contentTypeScope="" ma:versionID="7a7a76ccea0c0e9bea784eea35ec8153">
  <xsd:schema xmlns:xsd="http://www.w3.org/2001/XMLSchema" xmlns:xs="http://www.w3.org/2001/XMLSchema" xmlns:p="http://schemas.microsoft.com/office/2006/metadata/properties" xmlns:ns2="38045295-bd74-4cd3-a7d9-71d48166439b" targetNamespace="http://schemas.microsoft.com/office/2006/metadata/properties" ma:root="true" ma:fieldsID="5fdc80e8d5e6e159d94f9f449664a58a" ns2:_="">
    <xsd:import namespace="38045295-bd74-4cd3-a7d9-71d4816643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45295-bd74-4cd3-a7d9-71d481664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B13FF-A741-4731-A8D8-BBB828537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45295-bd74-4cd3-a7d9-71d481664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DA209D-83F4-4F42-BE8E-50DA7C86EC09}">
  <ds:schemaRefs>
    <ds:schemaRef ds:uri="http://schemas.microsoft.com/office/2006/metadata/properties"/>
    <ds:schemaRef ds:uri="http://purl.org/dc/elements/1.1/"/>
    <ds:schemaRef ds:uri="38045295-bd74-4cd3-a7d9-71d48166439b"/>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85541A-3AF2-4153-BCF3-2E17BC45E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462</TotalTime>
  <Words>4440</Words>
  <Application>Microsoft Macintosh PowerPoint</Application>
  <PresentationFormat>Widescreen</PresentationFormat>
  <Paragraphs>427</Paragraphs>
  <Slides>68</Slides>
  <Notes>0</Notes>
  <HiddenSlides>0</HiddenSlides>
  <MMClips>3</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68</vt:i4>
      </vt:variant>
    </vt:vector>
  </HeadingPairs>
  <TitlesOfParts>
    <vt:vector size="91" baseType="lpstr">
      <vt:lpstr>Arial</vt:lpstr>
      <vt:lpstr>Calibri</vt:lpstr>
      <vt:lpstr>Calibri Light</vt:lpstr>
      <vt:lpstr>Lato Regular</vt:lpstr>
      <vt:lpstr>Montserrat</vt:lpstr>
      <vt:lpstr>Montserrat Light</vt:lpstr>
      <vt:lpstr>Times New Roman</vt:lpstr>
      <vt:lpstr>Wingdings</vt:lpstr>
      <vt:lpstr>Office Theme</vt:lpstr>
      <vt:lpstr>1_Office Theme</vt:lpstr>
      <vt:lpstr>2_Office Theme</vt:lpstr>
      <vt:lpstr>4_Office Theme</vt:lpstr>
      <vt:lpstr>3_Office Theme</vt:lpstr>
      <vt:lpstr>5_Office Theme</vt:lpstr>
      <vt:lpstr>6_Office Theme</vt:lpstr>
      <vt:lpstr>7_Office Theme</vt:lpstr>
      <vt:lpstr>8_Office Theme</vt:lpstr>
      <vt:lpstr>9_Office Theme</vt:lpstr>
      <vt:lpstr>11_Office Theme</vt:lpstr>
      <vt:lpstr>10_Office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hasan habes</dc:creator>
  <cp:lastModifiedBy>Ian Sayers</cp:lastModifiedBy>
  <cp:revision>233</cp:revision>
  <dcterms:created xsi:type="dcterms:W3CDTF">2021-09-01T06:56:32Z</dcterms:created>
  <dcterms:modified xsi:type="dcterms:W3CDTF">2022-06-30T19:49:37Z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0x0101008F4055BFBAA2854DB89008A8E0909E44</vt:lpwstr>
  </property>
</Properties>
</file>